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1" r:id="rId1"/>
  </p:sldMasterIdLst>
  <p:sldIdLst>
    <p:sldId id="273" r:id="rId2"/>
    <p:sldId id="264" r:id="rId3"/>
    <p:sldId id="265" r:id="rId4"/>
    <p:sldId id="266" r:id="rId5"/>
    <p:sldId id="267" r:id="rId6"/>
    <p:sldId id="274" r:id="rId7"/>
    <p:sldId id="256" r:id="rId8"/>
    <p:sldId id="275" r:id="rId9"/>
    <p:sldId id="272" r:id="rId10"/>
    <p:sldId id="276" r:id="rId11"/>
    <p:sldId id="277" r:id="rId12"/>
    <p:sldId id="278" r:id="rId13"/>
    <p:sldId id="279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7"/>
    <p:restoredTop sz="94694"/>
  </p:normalViewPr>
  <p:slideViewPr>
    <p:cSldViewPr snapToGrid="0">
      <p:cViewPr varScale="1">
        <p:scale>
          <a:sx n="62" d="100"/>
          <a:sy n="62" d="100"/>
        </p:scale>
        <p:origin x="5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248056-0C71-4C75-8C65-98AACD870C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7395D9C-4CD7-442B-84F8-EAD6AA2CF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0F81CAD-D6EE-4852-BBF1-21B83022E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451C93-F023-4412-8F13-FBC3DF1D4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C57664-A00C-45DD-A619-F1DC92BF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8929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0108CF-455E-4BB3-BC2D-A6342AE9D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9B39B3C-0F5E-4FD6-ACCC-3287B651B5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30ECD7-6EE0-417C-B3CF-84E16A5B2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79FAF7-7D6A-464F-A9AC-A722328D7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390523-A8CD-4FC1-A14E-768FCF24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00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E873A3A-9A2A-4A27-BEC5-6866706BA2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27816BA-ED39-4CD6-B55B-4A26AFB68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83A77D-95EA-4C75-8981-D92DE4CA9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771D8A-EB7A-478B-B689-0925EC387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C0E4E0-B92D-46EA-B1AC-3AA1076C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8321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B05E10-BB54-4644-935D-EFF9D68CC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E7C9BD-BA4E-479C-9AC9-6F2959474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F04A28-012C-4D4F-8BE5-14451A78C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0A523A-7AF5-401D-AD92-A88187360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48F9449-302D-423C-A7B6-5A9F3589D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60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3614AE-8C37-4008-865C-7C699DE42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3DC40BC-58B1-4FAD-8603-781D0C341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6AF88C-3478-4A9C-8441-52F1C835E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FD88AA-9283-4622-A33C-CCFA93670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A77733-64A9-4613-ACD8-6A33D4CF1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4873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71EB11-763D-4F42-A315-3A100D7FF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80E099-E792-4CAE-AF8F-1475D597E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3E08EA2-DAA1-4879-8988-A5131DFCF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4B019F9-B244-4925-94FF-8E5DE15E1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AC34BF1-205C-4852-971A-441F6C888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BC7AA87-377A-4E0A-9CF8-9BE054301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53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020B68-DDD9-4467-8A5A-C7EDB8108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8FD7E6C-C784-474E-A388-B8D9D2B9C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2F8E536-ADC6-4212-BBD2-A8F733DB9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2700BC5-C56A-4F3D-81D6-91CB878AF6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82341A9-C7F5-4898-824C-FB0CA3C4FE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0A282C6-1FB7-4BA3-9E9E-541E83438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539549E-E40B-41A2-BD52-0ED7E363F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099B1A5-5DB8-4ACE-9E41-818EF98C3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777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B1CB35-97AF-4372-B35D-C41420D3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26F568A-B7B9-4741-80EB-2177B0B7C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CEDB886-F46C-47EC-81E0-F5A5B084F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C67960C-92C7-426A-B4FD-3B307AE5A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10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D5A94A9-EB42-41E9-A40C-DC2087AAE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805BF6F-A8C1-4480-8939-97EE964C5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F1E95BA-B854-4C23-9055-62910D0E2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86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74604D-8A40-4717-92D4-C443A4368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7921BE-6FA9-42FD-8F8E-0FDC5C8A7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632F358-2A41-4D07-A8CB-3B40A8D931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0D9D16E-3BB5-402D-95C9-0E5517A33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D0322C0-751B-4E49-9E7C-32D92942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98632C2-80FF-435C-B1C9-E7A2148FE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225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451537-ABCC-4A08-B434-0A9366E2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E94BD1E-578E-44D3-B269-173937D5F8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2D84B47-9147-47B8-8972-92794AB39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6DCA28E-7515-4A44-939A-7CA7368B5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3127FCF-CADA-4E52-AED2-FB661778B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6F4C622-975E-4F7B-ACAE-56BB95E5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42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74000">
              <a:schemeClr val="accent4">
                <a:lumMod val="75000"/>
              </a:schemeClr>
            </a:gs>
            <a:gs pos="83000">
              <a:schemeClr val="accent4">
                <a:lumMod val="50000"/>
              </a:schemeClr>
            </a:gs>
            <a:gs pos="100000">
              <a:schemeClr val="accent4">
                <a:lumMod val="5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C610322-5AA8-4ADD-ADF4-DCC95EFFA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E064C5E-9D3C-4DDB-A9AF-9BF4E8BFD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307874-C11B-4BC5-BFEE-E694F3A2A4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2A0D5D9-F95A-C148-81D1-1A71C4665AD1}" type="datetimeFigureOut">
              <a:rPr lang="fr-FR" smtClean="0"/>
              <a:pPr defTabSz="457200"/>
              <a:t>05/10/2017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7DCA0A-E9FB-43EF-8543-04F87D69B3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GB">
              <a:solidFill>
                <a:srgbClr val="94C6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7678520-5259-4E10-8DCE-81C747AE9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DD63097-A148-BF42-A0C2-8B0868BB2FA1}" type="slidenum">
              <a:rPr lang="en-GB" smtClean="0"/>
              <a:pPr defTabSz="45720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45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165611&amp;picture=one-dollar-bil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Fichier:Oil_Barrel_graphic.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273373/saudi-arabia-map-fla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65000"/>
              </a:schemeClr>
            </a:gs>
            <a:gs pos="74000">
              <a:schemeClr val="bg1">
                <a:lumMod val="50000"/>
              </a:schemeClr>
            </a:gs>
            <a:gs pos="83000">
              <a:schemeClr val="bg1">
                <a:lumMod val="75000"/>
              </a:schemeClr>
            </a:gs>
            <a:gs pos="100000">
              <a:schemeClr val="bg1">
                <a:lumMod val="85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3E319D-CD97-4357-9144-9232BF93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182" y="340177"/>
            <a:ext cx="10631658" cy="140053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Bookman Old Style" panose="02050604050505020204" pitchFamily="18" charset="0"/>
              </a:rPr>
              <a:t>COUNTRY RISK SEMINAR</a:t>
            </a:r>
            <a:br>
              <a:rPr lang="en-US" b="1" dirty="0">
                <a:latin typeface="Bookman Old Style" panose="02050604050505020204" pitchFamily="18" charset="0"/>
              </a:rPr>
            </a:br>
            <a:r>
              <a:rPr lang="en-US" b="1" dirty="0">
                <a:latin typeface="Bookman Old Style" panose="02050604050505020204" pitchFamily="18" charset="0"/>
              </a:rPr>
              <a:t>SKEMA BUSINESS SCHOOL 2017-2018</a:t>
            </a:r>
            <a:endParaRPr lang="fr-FR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4E53FC-93F9-4723-AC0A-7729C0C2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629" y="1740707"/>
            <a:ext cx="11380763" cy="4521759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latin typeface="Bookman Old Style" panose="02050604050505020204" pitchFamily="18" charset="0"/>
              </a:rPr>
              <a:t>GROUP NUMBER</a:t>
            </a:r>
            <a:r>
              <a:rPr lang="en-US" sz="2400" dirty="0">
                <a:latin typeface="Bookman Old Style" panose="02050604050505020204" pitchFamily="18" charset="0"/>
              </a:rPr>
              <a:t> : 10</a:t>
            </a:r>
          </a:p>
          <a:p>
            <a:endParaRPr lang="en-US" sz="2400" dirty="0">
              <a:latin typeface="Bookman Old Style" panose="02050604050505020204" pitchFamily="18" charset="0"/>
            </a:endParaRPr>
          </a:p>
          <a:p>
            <a:r>
              <a:rPr lang="en-US" sz="2400" b="1" dirty="0">
                <a:latin typeface="Bookman Old Style" panose="02050604050505020204" pitchFamily="18" charset="0"/>
              </a:rPr>
              <a:t>MEMBERS : </a:t>
            </a:r>
            <a:r>
              <a:rPr lang="en-US" dirty="0">
                <a:latin typeface="Bookman Old Style" panose="02050604050505020204" pitchFamily="18" charset="0"/>
              </a:rPr>
              <a:t>KAABAR Sofien, SWAID Line, EL IBAOUI Safaa, EL KETTANI Mohamed</a:t>
            </a:r>
          </a:p>
          <a:p>
            <a:endParaRPr lang="en-US" sz="2000" dirty="0">
              <a:latin typeface="Bookman Old Style" panose="02050604050505020204" pitchFamily="18" charset="0"/>
            </a:endParaRPr>
          </a:p>
          <a:p>
            <a:r>
              <a:rPr lang="en-US" sz="2400" b="1" dirty="0">
                <a:latin typeface="Bookman Old Style" panose="02050604050505020204" pitchFamily="18" charset="0"/>
              </a:rPr>
              <a:t>SUBJECTS :</a:t>
            </a:r>
          </a:p>
          <a:p>
            <a:pPr lvl="2"/>
            <a:r>
              <a:rPr lang="en-US" sz="3200" dirty="0">
                <a:latin typeface="Bookman Old Style" panose="02050604050505020204" pitchFamily="18" charset="0"/>
              </a:rPr>
              <a:t>Dollar Drivers &amp; The Janet Yellen effect.</a:t>
            </a:r>
            <a:endParaRPr lang="fr-FR" sz="3200" dirty="0">
              <a:latin typeface="Bookman Old Style" panose="02050604050505020204" pitchFamily="18" charset="0"/>
            </a:endParaRPr>
          </a:p>
          <a:p>
            <a:pPr lvl="2"/>
            <a:r>
              <a:rPr lang="en-US" sz="3200" dirty="0">
                <a:latin typeface="Bookman Old Style" panose="02050604050505020204" pitchFamily="18" charset="0"/>
              </a:rPr>
              <a:t>Brent Oil.</a:t>
            </a:r>
          </a:p>
          <a:p>
            <a:pPr lvl="2"/>
            <a:r>
              <a:rPr lang="en-US" sz="3200" dirty="0">
                <a:latin typeface="Bookman Old Style" panose="02050604050505020204" pitchFamily="18" charset="0"/>
              </a:rPr>
              <a:t>Saudi Arabia’s New Reforms.</a:t>
            </a:r>
          </a:p>
          <a:p>
            <a:pPr lvl="2"/>
            <a:r>
              <a:rPr lang="en-US" sz="3200" dirty="0">
                <a:latin typeface="Bookman Old Style" panose="02050604050505020204" pitchFamily="18" charset="0"/>
              </a:rPr>
              <a:t>Russian Moroccan Energy Cooperation.</a:t>
            </a:r>
            <a:endParaRPr lang="fr-FR" sz="3200" dirty="0">
              <a:latin typeface="Bookman Old Style" panose="02050604050505020204" pitchFamily="18" charset="0"/>
            </a:endParaRPr>
          </a:p>
          <a:p>
            <a:pPr marL="914400" lvl="2" indent="0">
              <a:buNone/>
            </a:pPr>
            <a:endParaRPr lang="en-US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585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32EA9759-4914-4E51-AFF3-86889426E1A2}"/>
              </a:ext>
            </a:extLst>
          </p:cNvPr>
          <p:cNvSpPr txBox="1">
            <a:spLocks/>
          </p:cNvSpPr>
          <p:nvPr/>
        </p:nvSpPr>
        <p:spPr>
          <a:xfrm>
            <a:off x="908539" y="18000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Bookman Old Style" panose="02050604050505020204" pitchFamily="18" charset="0"/>
              </a:rPr>
              <a:t>RUSSIAN MOROCCAN ENERGY COOPERATION</a:t>
            </a:r>
            <a:endParaRPr lang="fr-FR" b="1" dirty="0">
              <a:latin typeface="Bookman Old Style" panose="02050604050505020204" pitchFamily="18" charset="0"/>
            </a:endParaRPr>
          </a:p>
        </p:txBody>
      </p:sp>
      <p:pic>
        <p:nvPicPr>
          <p:cNvPr id="5" name="Image 5" descr="Drapeau du maroc.png">
            <a:extLst>
              <a:ext uri="{FF2B5EF4-FFF2-40B4-BE49-F238E27FC236}">
                <a16:creationId xmlns:a16="http://schemas.microsoft.com/office/drawing/2014/main" xmlns="" id="{C548360D-D15C-4EC6-AA60-35C32DC373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39" y="3203855"/>
            <a:ext cx="3743859" cy="24613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Espace réservé du contenu 4" descr="Drapeau de la russie.png">
            <a:extLst>
              <a:ext uri="{FF2B5EF4-FFF2-40B4-BE49-F238E27FC236}">
                <a16:creationId xmlns:a16="http://schemas.microsoft.com/office/drawing/2014/main" xmlns="" id="{B1411104-54C5-47BD-BD4C-DD47D82BCE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81" b="11181"/>
          <a:stretch>
            <a:fillRect/>
          </a:stretch>
        </p:blipFill>
        <p:spPr>
          <a:xfrm>
            <a:off x="7395599" y="3203855"/>
            <a:ext cx="4028540" cy="24613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0878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490E69-8278-4B47-8982-EC84CACFF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latin typeface="Bookman Old Style" panose="02050604050505020204" pitchFamily="18" charset="0"/>
              </a:rPr>
              <a:t>The </a:t>
            </a:r>
            <a:r>
              <a:rPr lang="fr-FR" b="1" dirty="0" err="1">
                <a:latin typeface="Bookman Old Style" panose="02050604050505020204" pitchFamily="18" charset="0"/>
              </a:rPr>
              <a:t>sectors</a:t>
            </a:r>
            <a:endParaRPr lang="fr-FR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A44815-9E64-4317-9B5A-FC213FA07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err="1">
                <a:latin typeface="Bookman Old Style" panose="02050604050505020204" pitchFamily="18" charset="0"/>
              </a:rPr>
              <a:t>Liquefied</a:t>
            </a:r>
            <a:r>
              <a:rPr lang="fr-FR" dirty="0">
                <a:latin typeface="Bookman Old Style" panose="02050604050505020204" pitchFamily="18" charset="0"/>
              </a:rPr>
              <a:t> </a:t>
            </a:r>
            <a:r>
              <a:rPr lang="fr-FR" dirty="0" err="1">
                <a:latin typeface="Bookman Old Style" panose="02050604050505020204" pitchFamily="18" charset="0"/>
              </a:rPr>
              <a:t>natural</a:t>
            </a:r>
            <a:r>
              <a:rPr lang="fr-FR" dirty="0">
                <a:latin typeface="Bookman Old Style" panose="02050604050505020204" pitchFamily="18" charset="0"/>
              </a:rPr>
              <a:t> </a:t>
            </a:r>
            <a:r>
              <a:rPr lang="fr-FR" dirty="0" err="1">
                <a:latin typeface="Bookman Old Style" panose="02050604050505020204" pitchFamily="18" charset="0"/>
              </a:rPr>
              <a:t>gas</a:t>
            </a:r>
            <a:r>
              <a:rPr lang="fr-FR" dirty="0">
                <a:latin typeface="Bookman Old Style" panose="02050604050505020204" pitchFamily="18" charset="0"/>
              </a:rPr>
              <a:t> (LNG)</a:t>
            </a:r>
          </a:p>
          <a:p>
            <a:endParaRPr lang="fr-FR" dirty="0">
              <a:latin typeface="Bookman Old Style" panose="02050604050505020204" pitchFamily="18" charset="0"/>
            </a:endParaRPr>
          </a:p>
          <a:p>
            <a:r>
              <a:rPr lang="fr-FR" dirty="0" err="1">
                <a:latin typeface="Bookman Old Style" panose="02050604050505020204" pitchFamily="18" charset="0"/>
              </a:rPr>
              <a:t>Liquefied</a:t>
            </a:r>
            <a:r>
              <a:rPr lang="fr-FR" dirty="0">
                <a:latin typeface="Bookman Old Style" panose="02050604050505020204" pitchFamily="18" charset="0"/>
              </a:rPr>
              <a:t> </a:t>
            </a:r>
            <a:r>
              <a:rPr lang="fr-FR" dirty="0" err="1">
                <a:latin typeface="Bookman Old Style" panose="02050604050505020204" pitchFamily="18" charset="0"/>
              </a:rPr>
              <a:t>petroleum</a:t>
            </a:r>
            <a:r>
              <a:rPr lang="fr-FR" dirty="0">
                <a:latin typeface="Bookman Old Style" panose="02050604050505020204" pitchFamily="18" charset="0"/>
              </a:rPr>
              <a:t> </a:t>
            </a:r>
            <a:r>
              <a:rPr lang="fr-FR" dirty="0" err="1">
                <a:latin typeface="Bookman Old Style" panose="02050604050505020204" pitchFamily="18" charset="0"/>
              </a:rPr>
              <a:t>gas</a:t>
            </a:r>
            <a:r>
              <a:rPr lang="fr-FR" dirty="0">
                <a:latin typeface="Bookman Old Style" panose="02050604050505020204" pitchFamily="18" charset="0"/>
              </a:rPr>
              <a:t> (LPG)</a:t>
            </a:r>
          </a:p>
          <a:p>
            <a:endParaRPr lang="fr-FR" dirty="0">
              <a:latin typeface="Bookman Old Style" panose="02050604050505020204" pitchFamily="18" charset="0"/>
            </a:endParaRPr>
          </a:p>
          <a:p>
            <a:r>
              <a:rPr lang="fr-FR" dirty="0" err="1">
                <a:latin typeface="Bookman Old Style" panose="02050604050505020204" pitchFamily="18" charset="0"/>
              </a:rPr>
              <a:t>Electricity</a:t>
            </a:r>
            <a:endParaRPr lang="fr-FR" dirty="0">
              <a:latin typeface="Bookman Old Style" panose="02050604050505020204" pitchFamily="18" charset="0"/>
            </a:endParaRPr>
          </a:p>
          <a:p>
            <a:endParaRPr lang="fr-FR" dirty="0">
              <a:latin typeface="Bookman Old Style" panose="02050604050505020204" pitchFamily="18" charset="0"/>
            </a:endParaRPr>
          </a:p>
          <a:p>
            <a:r>
              <a:rPr lang="fr-FR" dirty="0" err="1">
                <a:latin typeface="Bookman Old Style" panose="02050604050505020204" pitchFamily="18" charset="0"/>
              </a:rPr>
              <a:t>Renewable</a:t>
            </a:r>
            <a:r>
              <a:rPr lang="fr-FR" dirty="0">
                <a:latin typeface="Bookman Old Style" panose="02050604050505020204" pitchFamily="18" charset="0"/>
              </a:rPr>
              <a:t> </a:t>
            </a:r>
            <a:r>
              <a:rPr lang="fr-FR" dirty="0" err="1">
                <a:latin typeface="Bookman Old Style" panose="02050604050505020204" pitchFamily="18" charset="0"/>
              </a:rPr>
              <a:t>energies</a:t>
            </a:r>
            <a:endParaRPr lang="fr-FR" dirty="0">
              <a:latin typeface="Bookman Old Style" panose="02050604050505020204" pitchFamily="18" charset="0"/>
            </a:endParaRPr>
          </a:p>
          <a:p>
            <a:endParaRPr lang="fr-FR" dirty="0">
              <a:latin typeface="Bookman Old Style" panose="02050604050505020204" pitchFamily="18" charset="0"/>
            </a:endParaRPr>
          </a:p>
          <a:p>
            <a:r>
              <a:rPr lang="fr-FR" dirty="0" err="1">
                <a:latin typeface="Bookman Old Style" panose="02050604050505020204" pitchFamily="18" charset="0"/>
              </a:rPr>
              <a:t>Hydrocarbon</a:t>
            </a:r>
            <a:r>
              <a:rPr lang="fr-FR" dirty="0">
                <a:latin typeface="Bookman Old Style" panose="02050604050505020204" pitchFamily="18" charset="0"/>
              </a:rPr>
              <a:t> Exploration</a:t>
            </a:r>
          </a:p>
          <a:p>
            <a:endParaRPr lang="fr-FR" dirty="0">
              <a:latin typeface="Bookman Old Style" panose="02050604050505020204" pitchFamily="18" charset="0"/>
            </a:endParaRPr>
          </a:p>
          <a:p>
            <a:r>
              <a:rPr lang="fr-FR" dirty="0" err="1">
                <a:latin typeface="Bookman Old Style" panose="02050604050505020204" pitchFamily="18" charset="0"/>
              </a:rPr>
              <a:t>Nuclear</a:t>
            </a:r>
            <a:r>
              <a:rPr lang="fr-FR" dirty="0">
                <a:latin typeface="Bookman Old Style" panose="02050604050505020204" pitchFamily="18" charset="0"/>
              </a:rPr>
              <a:t> power</a:t>
            </a:r>
          </a:p>
          <a:p>
            <a:endParaRPr lang="fr-FR" dirty="0">
              <a:latin typeface="Bookman Old Style" panose="02050604050505020204" pitchFamily="18" charset="0"/>
            </a:endParaRPr>
          </a:p>
          <a:p>
            <a:endParaRPr lang="fr-FR" dirty="0">
              <a:latin typeface="Bookman Old Style" panose="02050604050505020204" pitchFamily="18" charset="0"/>
            </a:endParaRPr>
          </a:p>
          <a:p>
            <a:endParaRPr lang="fr-FR" dirty="0">
              <a:latin typeface="Bookman Old Style" panose="02050604050505020204" pitchFamily="18" charset="0"/>
            </a:endParaRPr>
          </a:p>
          <a:p>
            <a:endParaRPr lang="fr-FR" dirty="0">
              <a:latin typeface="Bookman Old Style" panose="02050604050505020204" pitchFamily="18" charset="0"/>
            </a:endParaRPr>
          </a:p>
          <a:p>
            <a:endParaRPr lang="fr-FR" dirty="0">
              <a:latin typeface="Bookman Old Style" panose="02050604050505020204" pitchFamily="18" charset="0"/>
            </a:endParaRPr>
          </a:p>
          <a:p>
            <a:endParaRPr lang="fr-FR" dirty="0">
              <a:latin typeface="Bookman Old Style" panose="02050604050505020204" pitchFamily="18" charset="0"/>
            </a:endParaRPr>
          </a:p>
          <a:p>
            <a:endParaRPr lang="fr-FR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84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24DAE7-B952-4353-8913-BC2833A08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err="1">
                <a:latin typeface="Bookman Old Style" panose="02050604050505020204" pitchFamily="18" charset="0"/>
              </a:rPr>
              <a:t>Electricity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C23E15-4DF4-4252-9874-0EDD0F09A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500" dirty="0">
                <a:latin typeface="Bookman Old Style" panose="02050604050505020204" pitchFamily="18" charset="0"/>
              </a:rPr>
              <a:t>Establishment of  power stations</a:t>
            </a:r>
          </a:p>
          <a:p>
            <a:endParaRPr lang="en-US" sz="3500" dirty="0">
              <a:latin typeface="Bookman Old Style" panose="02050604050505020204" pitchFamily="18" charset="0"/>
            </a:endParaRPr>
          </a:p>
          <a:p>
            <a:r>
              <a:rPr lang="en-US" sz="3500" dirty="0">
                <a:latin typeface="Bookman Old Style" panose="02050604050505020204" pitchFamily="18" charset="0"/>
              </a:rPr>
              <a:t>Maintenance</a:t>
            </a:r>
          </a:p>
          <a:p>
            <a:endParaRPr lang="en-US" sz="3500" dirty="0">
              <a:latin typeface="Bookman Old Style" panose="02050604050505020204" pitchFamily="18" charset="0"/>
            </a:endParaRPr>
          </a:p>
          <a:p>
            <a:r>
              <a:rPr lang="en-US" sz="3500" dirty="0">
                <a:latin typeface="Bookman Old Style" panose="02050604050505020204" pitchFamily="18" charset="0"/>
              </a:rPr>
              <a:t>Upgrading</a:t>
            </a:r>
          </a:p>
          <a:p>
            <a:endParaRPr lang="en-US" sz="3500" dirty="0">
              <a:latin typeface="Bookman Old Style" panose="02050604050505020204" pitchFamily="18" charset="0"/>
            </a:endParaRPr>
          </a:p>
          <a:p>
            <a:r>
              <a:rPr lang="en-US" sz="3500" dirty="0">
                <a:latin typeface="Bookman Old Style" panose="02050604050505020204" pitchFamily="18" charset="0"/>
              </a:rPr>
              <a:t>Renovation </a:t>
            </a:r>
          </a:p>
          <a:p>
            <a:endParaRPr lang="en-US" sz="3500" dirty="0">
              <a:latin typeface="Bookman Old Style" panose="02050604050505020204" pitchFamily="18" charset="0"/>
            </a:endParaRPr>
          </a:p>
          <a:p>
            <a:r>
              <a:rPr lang="en-US" sz="3500" dirty="0">
                <a:latin typeface="Bookman Old Style" panose="02050604050505020204" pitchFamily="18" charset="0"/>
              </a:rPr>
              <a:t>Installation of power lines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0714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BB9043-568B-40B0-82CF-DA43BEDC7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latin typeface="Bookman Old Style" panose="02050604050505020204" pitchFamily="18" charset="0"/>
              </a:rPr>
              <a:t>Building </a:t>
            </a:r>
            <a:r>
              <a:rPr lang="fr-FR" b="1" dirty="0" err="1">
                <a:latin typeface="Bookman Old Style" panose="02050604050505020204" pitchFamily="18" charset="0"/>
              </a:rPr>
              <a:t>nuclear</a:t>
            </a:r>
            <a:r>
              <a:rPr lang="fr-FR" b="1" dirty="0">
                <a:latin typeface="Bookman Old Style" panose="02050604050505020204" pitchFamily="18" charset="0"/>
              </a:rPr>
              <a:t> </a:t>
            </a:r>
            <a:r>
              <a:rPr lang="fr-FR" b="1" dirty="0" err="1">
                <a:latin typeface="Bookman Old Style" panose="02050604050505020204" pitchFamily="18" charset="0"/>
              </a:rPr>
              <a:t>facility</a:t>
            </a:r>
            <a:endParaRPr lang="fr-FR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FDEE8C-EBEE-4CE9-BD15-6D222D816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Bookman Old Style" panose="02050604050505020204" pitchFamily="18" charset="0"/>
              </a:rPr>
              <a:t>Share the Russian expertise </a:t>
            </a:r>
          </a:p>
          <a:p>
            <a:endParaRPr lang="en-US" sz="3200" dirty="0">
              <a:latin typeface="Bookman Old Style" panose="02050604050505020204" pitchFamily="18" charset="0"/>
            </a:endParaRPr>
          </a:p>
          <a:p>
            <a:r>
              <a:rPr lang="en-US" sz="3200" dirty="0">
                <a:latin typeface="Bookman Old Style" panose="02050604050505020204" pitchFamily="18" charset="0"/>
              </a:rPr>
              <a:t>Transfer of necessary equipment </a:t>
            </a:r>
          </a:p>
          <a:p>
            <a:endParaRPr lang="en-US" sz="3200" dirty="0">
              <a:latin typeface="Bookman Old Style" panose="02050604050505020204" pitchFamily="18" charset="0"/>
            </a:endParaRPr>
          </a:p>
          <a:p>
            <a:r>
              <a:rPr lang="en-US" sz="3200" dirty="0">
                <a:latin typeface="Bookman Old Style" panose="02050604050505020204" pitchFamily="18" charset="0"/>
              </a:rPr>
              <a:t>Training of scientists and technicians </a:t>
            </a:r>
          </a:p>
          <a:p>
            <a:endParaRPr lang="en-US" sz="3200" dirty="0">
              <a:latin typeface="Bookman Old Style" panose="02050604050505020204" pitchFamily="18" charset="0"/>
            </a:endParaRPr>
          </a:p>
          <a:p>
            <a:r>
              <a:rPr lang="en-US" sz="3200" dirty="0">
                <a:latin typeface="Bookman Old Style" panose="02050604050505020204" pitchFamily="18" charset="0"/>
              </a:rPr>
              <a:t>Use of radioactive product in the agriculture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2610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C8DD26-B8BB-4085-B653-8F2EEFF12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0695" y="582491"/>
            <a:ext cx="974891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Bookman Old Style" panose="02050604050505020204" pitchFamily="18" charset="0"/>
              </a:rPr>
              <a:t>THE DOLLAR DRIVERS AND JANET YELLEN EFFECT</a:t>
            </a:r>
            <a:endParaRPr lang="fr-FR" b="1" dirty="0">
              <a:latin typeface="Bookman Old Style" panose="020506040505050202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4060D71-FFD1-46FA-A2F8-8926A9EF68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4168725" y="3279580"/>
            <a:ext cx="4332849" cy="18234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2049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204A35-D8AE-4791-B79F-42D7B8765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307" y="359068"/>
            <a:ext cx="9260579" cy="1143000"/>
          </a:xfrm>
        </p:spPr>
        <p:txBody>
          <a:bodyPr/>
          <a:lstStyle/>
          <a:p>
            <a:r>
              <a:rPr lang="en-US" b="1" dirty="0">
                <a:latin typeface="Bookman Old Style" panose="02050604050505020204" pitchFamily="18" charset="0"/>
              </a:rPr>
              <a:t>JANET YELLEN’S EFFECT</a:t>
            </a:r>
            <a:endParaRPr lang="fr-FR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8E4F1D-F20C-4793-8620-DEEFBC924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236656" cy="4351338"/>
          </a:xfrm>
        </p:spPr>
        <p:txBody>
          <a:bodyPr/>
          <a:lstStyle/>
          <a:p>
            <a:pPr algn="just"/>
            <a:r>
              <a:rPr lang="en-US" dirty="0">
                <a:latin typeface="Bookman Old Style" panose="02050604050505020204" pitchFamily="18" charset="0"/>
              </a:rPr>
              <a:t>The Federal Reserve has every intention to raise interest rates one more time this year and </a:t>
            </a:r>
            <a:r>
              <a:rPr lang="en-US" b="1" dirty="0">
                <a:latin typeface="Bookman Old Style" panose="02050604050505020204" pitchFamily="18" charset="0"/>
              </a:rPr>
              <a:t>3 times in 2018</a:t>
            </a:r>
            <a:r>
              <a:rPr lang="en-US" dirty="0">
                <a:latin typeface="Bookman Old Style" panose="02050604050505020204" pitchFamily="18" charset="0"/>
              </a:rPr>
              <a:t>.</a:t>
            </a:r>
          </a:p>
          <a:p>
            <a:pPr algn="just"/>
            <a:endParaRPr lang="en-US" dirty="0">
              <a:latin typeface="Bookman Old Style" panose="02050604050505020204" pitchFamily="18" charset="0"/>
            </a:endParaRPr>
          </a:p>
          <a:p>
            <a:pPr algn="just"/>
            <a:r>
              <a:rPr lang="en-US" dirty="0">
                <a:latin typeface="Bookman Old Style" panose="02050604050505020204" pitchFamily="18" charset="0"/>
              </a:rPr>
              <a:t>Hawkish monetary policy on 20</a:t>
            </a:r>
            <a:r>
              <a:rPr lang="en-US" baseline="30000" dirty="0">
                <a:latin typeface="Bookman Old Style" panose="02050604050505020204" pitchFamily="18" charset="0"/>
              </a:rPr>
              <a:t>th</a:t>
            </a:r>
            <a:r>
              <a:rPr lang="en-US" dirty="0">
                <a:latin typeface="Bookman Old Style" panose="02050604050505020204" pitchFamily="18" charset="0"/>
              </a:rPr>
              <a:t> of September outlook caught many investors by </a:t>
            </a:r>
            <a:r>
              <a:rPr lang="en-US" b="1" dirty="0">
                <a:latin typeface="Bookman Old Style" panose="02050604050505020204" pitchFamily="18" charset="0"/>
              </a:rPr>
              <a:t>surprise</a:t>
            </a:r>
            <a:r>
              <a:rPr lang="en-US" dirty="0">
                <a:latin typeface="Bookman Old Style" panose="02050604050505020204" pitchFamily="18" charset="0"/>
              </a:rPr>
              <a:t> and sent the dollar soaring against all of major currencies.</a:t>
            </a:r>
            <a:endParaRPr lang="fr-FR" dirty="0">
              <a:latin typeface="Bookman Old Style" panose="0205060405050502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168D821-43C7-40D8-9852-BF5E928C2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6209" y="1254125"/>
            <a:ext cx="3427552" cy="428443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97866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1DC402-87F3-49C4-B836-8D9788E13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70"/>
            <a:ext cx="10515600" cy="1422596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Bookman Old Style" panose="02050604050505020204" pitchFamily="18" charset="0"/>
              </a:rPr>
              <a:t>EURUSD dropped below 1.19 on the back of this announcement and continues to 03/10/2017 to drop.</a:t>
            </a:r>
            <a:r>
              <a:rPr lang="fr-FR" sz="2800" dirty="0">
                <a:latin typeface="Bookman Old Style" panose="02050604050505020204" pitchFamily="18" charset="0"/>
              </a:rPr>
              <a:t/>
            </a:r>
            <a:br>
              <a:rPr lang="fr-FR" sz="2800" dirty="0">
                <a:latin typeface="Bookman Old Style" panose="02050604050505020204" pitchFamily="18" charset="0"/>
              </a:rPr>
            </a:br>
            <a:endParaRPr lang="fr-FR" sz="2800" dirty="0">
              <a:latin typeface="Bookman Old Style" panose="020506040505050202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F73BE09-C5F7-4DA5-9560-F602CC333C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" y="1181686"/>
            <a:ext cx="12189550" cy="567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091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6CA601-AF86-428F-BF7E-398098485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4744" y="0"/>
            <a:ext cx="9366325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Bookman Old Style" panose="02050604050505020204" pitchFamily="18" charset="0"/>
              </a:rPr>
              <a:t>WHAT ARE THE DRIVERS?</a:t>
            </a:r>
            <a:endParaRPr lang="fr-FR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F7BF35-7161-47CB-9D1E-C4C2172E2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115" y="1143000"/>
            <a:ext cx="11240086" cy="5440680"/>
          </a:xfrm>
        </p:spPr>
        <p:txBody>
          <a:bodyPr>
            <a:noAutofit/>
          </a:bodyPr>
          <a:lstStyle/>
          <a:p>
            <a:r>
              <a:rPr lang="en-US" sz="3200" dirty="0">
                <a:latin typeface="Bookman Old Style" panose="02050604050505020204" pitchFamily="18" charset="0"/>
              </a:rPr>
              <a:t>Geopolitical risks remain in the spotlight during these times of uncertainty.</a:t>
            </a:r>
          </a:p>
          <a:p>
            <a:endParaRPr lang="en-US" sz="3200" dirty="0">
              <a:latin typeface="Bookman Old Style" panose="02050604050505020204" pitchFamily="18" charset="0"/>
            </a:endParaRPr>
          </a:p>
          <a:p>
            <a:r>
              <a:rPr lang="en-US" sz="3200" dirty="0">
                <a:latin typeface="Bookman Old Style" panose="02050604050505020204" pitchFamily="18" charset="0"/>
              </a:rPr>
              <a:t>Trump’s policy about tax cuts.</a:t>
            </a:r>
          </a:p>
          <a:p>
            <a:pPr marL="68580" indent="0">
              <a:buNone/>
            </a:pPr>
            <a:endParaRPr lang="en-US" sz="3200" dirty="0">
              <a:latin typeface="Bookman Old Style" panose="02050604050505020204" pitchFamily="18" charset="0"/>
            </a:endParaRPr>
          </a:p>
          <a:p>
            <a:r>
              <a:rPr lang="en-US" sz="3200" dirty="0">
                <a:latin typeface="Bookman Old Style" panose="02050604050505020204" pitchFamily="18" charset="0"/>
              </a:rPr>
              <a:t>It depends on whether interests are really raised or not in December.</a:t>
            </a:r>
          </a:p>
          <a:p>
            <a:endParaRPr lang="en-US" sz="3200" dirty="0">
              <a:latin typeface="Bookman Old Style" panose="02050604050505020204" pitchFamily="18" charset="0"/>
            </a:endParaRPr>
          </a:p>
          <a:p>
            <a:r>
              <a:rPr lang="en-US" sz="3200" dirty="0">
                <a:latin typeface="Bookman Old Style" panose="02050604050505020204" pitchFamily="18" charset="0"/>
              </a:rPr>
              <a:t>Good economic indicators for the US (NFP, PMI, GDP).</a:t>
            </a:r>
            <a:endParaRPr lang="fr-FR" sz="32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560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2B7D67-7596-4B95-B0C2-16A525C08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539" y="1800029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Bookman Old Style" panose="02050604050505020204" pitchFamily="18" charset="0"/>
              </a:rPr>
              <a:t>BRENT OIL AT ITS HIGHEST</a:t>
            </a:r>
            <a:endParaRPr lang="fr-FR" b="1" dirty="0">
              <a:latin typeface="Bookman Old Style" panose="0205060405050502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344C8B6-25F9-479E-9D46-71839D59FC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089884" y="3294982"/>
            <a:ext cx="2152910" cy="2156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16817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986189" y="264750"/>
            <a:ext cx="44394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Bookman Old Style" panose="02050604050505020204" pitchFamily="18" charset="0"/>
              </a:rPr>
              <a:t>BRENT OIL 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191066" y="427850"/>
            <a:ext cx="6795123" cy="5632311"/>
            <a:chOff x="354841" y="538446"/>
            <a:chExt cx="6795123" cy="5632311"/>
          </a:xfrm>
        </p:grpSpPr>
        <p:sp>
          <p:nvSpPr>
            <p:cNvPr id="5" name="ZoneTexte 4"/>
            <p:cNvSpPr txBox="1"/>
            <p:nvPr/>
          </p:nvSpPr>
          <p:spPr>
            <a:xfrm>
              <a:off x="534485" y="538446"/>
              <a:ext cx="6615479" cy="56323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42950" indent="-742950">
                <a:buAutoNum type="arabicParenR"/>
              </a:pPr>
              <a:r>
                <a:rPr lang="fr-FR" sz="3600" b="1" u="sng" dirty="0" err="1">
                  <a:latin typeface="Bookman Old Style" panose="02050604050505020204" pitchFamily="18" charset="0"/>
                </a:rPr>
                <a:t>At</a:t>
              </a:r>
              <a:r>
                <a:rPr lang="fr-FR" sz="3600" b="1" u="sng" dirty="0">
                  <a:latin typeface="Bookman Old Style" panose="02050604050505020204" pitchFamily="18" charset="0"/>
                </a:rPr>
                <a:t> </a:t>
              </a:r>
              <a:r>
                <a:rPr lang="fr-FR" sz="3600" b="1" u="sng" dirty="0" err="1">
                  <a:latin typeface="Bookman Old Style" panose="02050604050505020204" pitchFamily="18" charset="0"/>
                </a:rPr>
                <a:t>its</a:t>
              </a:r>
              <a:r>
                <a:rPr lang="fr-FR" sz="3600" b="1" u="sng" dirty="0">
                  <a:latin typeface="Bookman Old Style" panose="02050604050505020204" pitchFamily="18" charset="0"/>
                </a:rPr>
                <a:t> </a:t>
              </a:r>
              <a:r>
                <a:rPr lang="fr-FR" sz="3600" b="1" u="sng" dirty="0" err="1">
                  <a:latin typeface="Bookman Old Style" panose="02050604050505020204" pitchFamily="18" charset="0"/>
                </a:rPr>
                <a:t>highest</a:t>
              </a:r>
              <a:endParaRPr lang="fr-FR" sz="3600" b="1" u="sng" dirty="0">
                <a:latin typeface="Bookman Old Style" panose="02050604050505020204" pitchFamily="18" charset="0"/>
              </a:endParaRPr>
            </a:p>
            <a:p>
              <a:r>
                <a:rPr lang="fr-FR" sz="3600" b="1" u="sng" dirty="0">
                  <a:solidFill>
                    <a:srgbClr val="002060"/>
                  </a:solidFill>
                </a:rPr>
                <a:t> </a:t>
              </a:r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  <a:p>
              <a:endParaRPr lang="fr-FR" dirty="0"/>
            </a:p>
          </p:txBody>
        </p:sp>
        <p:pic>
          <p:nvPicPr>
            <p:cNvPr id="6" name="Imag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" y="1510726"/>
              <a:ext cx="6615480" cy="385913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7" name="ZoneTexte 6"/>
          <p:cNvSpPr txBox="1"/>
          <p:nvPr/>
        </p:nvSpPr>
        <p:spPr>
          <a:xfrm>
            <a:off x="370710" y="5768510"/>
            <a:ext cx="6974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latin typeface="Bookman Old Style" panose="02050604050505020204" pitchFamily="18" charset="0"/>
              </a:rPr>
              <a:t>3) Massive </a:t>
            </a:r>
            <a:r>
              <a:rPr lang="fr-FR" sz="4000" b="1" dirty="0" err="1">
                <a:latin typeface="Bookman Old Style" panose="02050604050505020204" pitchFamily="18" charset="0"/>
              </a:rPr>
              <a:t>crude</a:t>
            </a:r>
            <a:r>
              <a:rPr lang="fr-FR" sz="4000" b="1" dirty="0">
                <a:latin typeface="Bookman Old Style" panose="02050604050505020204" pitchFamily="18" charset="0"/>
              </a:rPr>
              <a:t> </a:t>
            </a:r>
            <a:r>
              <a:rPr lang="fr-FR" sz="4000" b="1" dirty="0" err="1">
                <a:latin typeface="Bookman Old Style" panose="02050604050505020204" pitchFamily="18" charset="0"/>
              </a:rPr>
              <a:t>hedging</a:t>
            </a:r>
            <a:endParaRPr lang="fr-FR" sz="4000" b="1" dirty="0">
              <a:latin typeface="Bookman Old Style" panose="02050604050505020204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165831" y="1493136"/>
            <a:ext cx="459274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>
                <a:latin typeface="Bookman Old Style" panose="02050604050505020204" pitchFamily="18" charset="0"/>
              </a:rPr>
              <a:t>2) Why? </a:t>
            </a:r>
          </a:p>
          <a:p>
            <a:endParaRPr lang="en-US" sz="2800" u="sng" dirty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Bookman Old Style" panose="02050604050505020204" pitchFamily="18" charset="0"/>
              </a:rPr>
              <a:t>Fast growing demand.</a:t>
            </a:r>
          </a:p>
          <a:p>
            <a:endParaRPr lang="en-US" sz="2800" dirty="0"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Bookman Old Style" panose="02050604050505020204" pitchFamily="18" charset="0"/>
              </a:rPr>
              <a:t>Iraqi Kurdistan referendum and Turkey’s pressure on Kurdistan.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Bookman Old Style" panose="0205060405050502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Bookman Old Style" panose="02050604050505020204" pitchFamily="18" charset="0"/>
              </a:rPr>
              <a:t>Irma &amp; Harvey.</a:t>
            </a:r>
          </a:p>
        </p:txBody>
      </p:sp>
    </p:spTree>
    <p:extLst>
      <p:ext uri="{BB962C8B-B14F-4D97-AF65-F5344CB8AC3E}">
        <p14:creationId xmlns:p14="http://schemas.microsoft.com/office/powerpoint/2010/main" val="2944230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98C69B-45FF-45E0-8750-33ED26CEC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51" y="1940707"/>
            <a:ext cx="10515600" cy="1325563"/>
          </a:xfrm>
        </p:spPr>
        <p:txBody>
          <a:bodyPr/>
          <a:lstStyle/>
          <a:p>
            <a:pPr algn="ctr"/>
            <a:r>
              <a:rPr lang="fr-FR" b="1" dirty="0" err="1">
                <a:latin typeface="Bookman Old Style" panose="02050604050505020204" pitchFamily="18" charset="0"/>
              </a:rPr>
              <a:t>Saudi</a:t>
            </a:r>
            <a:r>
              <a:rPr lang="fr-FR" b="1" dirty="0">
                <a:latin typeface="Bookman Old Style" panose="02050604050505020204" pitchFamily="18" charset="0"/>
              </a:rPr>
              <a:t> </a:t>
            </a:r>
            <a:r>
              <a:rPr lang="fr-FR" b="1" dirty="0" err="1">
                <a:latin typeface="Bookman Old Style" panose="02050604050505020204" pitchFamily="18" charset="0"/>
              </a:rPr>
              <a:t>Arabia’s</a:t>
            </a:r>
            <a:r>
              <a:rPr lang="fr-FR" b="1" dirty="0">
                <a:latin typeface="Bookman Old Style" panose="02050604050505020204" pitchFamily="18" charset="0"/>
              </a:rPr>
              <a:t> New </a:t>
            </a:r>
            <a:r>
              <a:rPr lang="fr-FR" b="1" dirty="0" err="1">
                <a:latin typeface="Bookman Old Style" panose="02050604050505020204" pitchFamily="18" charset="0"/>
              </a:rPr>
              <a:t>Reforms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DDF0352-EAEE-4760-97DB-E8F2B212E8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4769994" y="3152128"/>
            <a:ext cx="3130314" cy="25814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2231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421" y="495863"/>
            <a:ext cx="10398163" cy="72762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Bookman Old Style" panose="02050604050505020204" pitchFamily="18" charset="0"/>
              </a:rPr>
              <a:t>Women driving in KSA after 83 years 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59" b="22290"/>
          <a:stretch/>
        </p:blipFill>
        <p:spPr>
          <a:xfrm>
            <a:off x="357113" y="1554543"/>
            <a:ext cx="3964086" cy="45178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4459458" y="1728569"/>
            <a:ext cx="758248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Bookman Old Style" panose="02050604050505020204" pitchFamily="18" charset="0"/>
              </a:rPr>
              <a:t>Prince Mohammed bin Salman is behind it all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Bookman Old Style" panose="02050604050505020204" pitchFamily="18" charset="0"/>
              </a:rPr>
              <a:t>24 June 2018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Bookman Old Style" panose="02050604050505020204" pitchFamily="18" charset="0"/>
              </a:rPr>
              <a:t>Time to end the repression of women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Bookman Old Style" panose="02050604050505020204" pitchFamily="18" charset="0"/>
              </a:rPr>
              <a:t>Only if in accordance with Sharia law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Bookman Old Style" panose="02050604050505020204" pitchFamily="18" charset="0"/>
              </a:rPr>
              <a:t>Decision linked to the damaged International reputation 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Bookman Old Style" panose="02050604050505020204" pitchFamily="18" charset="0"/>
              </a:rPr>
              <a:t>Hope for a public relation benefits and increase women’s participation in the workplace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Bookman Old Style" panose="02050604050505020204" pitchFamily="18" charset="0"/>
              </a:rPr>
              <a:t>Reduce the government’s high expenses on employments (drivers)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86349" y="4596423"/>
            <a:ext cx="527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Bookman Old Style" panose="02050604050505020204" pitchFamily="18" charset="0"/>
              </a:rPr>
              <a:t>Why now? </a:t>
            </a:r>
          </a:p>
          <a:p>
            <a:endParaRPr lang="en-US" b="1" dirty="0">
              <a:latin typeface="Bookman Old Style" panose="02050604050505020204" pitchFamily="18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Bookman Old Style" panose="02050604050505020204" pitchFamily="18" charset="0"/>
              </a:rPr>
              <a:t>Discussed since 2014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Bookman Old Style" panose="02050604050505020204" pitchFamily="18" charset="0"/>
              </a:rPr>
              <a:t>For Economical and political matters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8712" y="5959898"/>
            <a:ext cx="458230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ym typeface="Wingdings"/>
              </a:rPr>
              <a:t> Many Major Improvements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7883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344</Words>
  <Application>Microsoft Office PowerPoint</Application>
  <PresentationFormat>Grand écran</PresentationFormat>
  <Paragraphs>104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Bookman Old Style</vt:lpstr>
      <vt:lpstr>Calibri</vt:lpstr>
      <vt:lpstr>Calibri Light</vt:lpstr>
      <vt:lpstr>Wingdings</vt:lpstr>
      <vt:lpstr>Office Theme</vt:lpstr>
      <vt:lpstr>COUNTRY RISK SEMINAR SKEMA BUSINESS SCHOOL 2017-2018</vt:lpstr>
      <vt:lpstr>THE DOLLAR DRIVERS AND JANET YELLEN EFFECT</vt:lpstr>
      <vt:lpstr>JANET YELLEN’S EFFECT</vt:lpstr>
      <vt:lpstr>EURUSD dropped below 1.19 on the back of this announcement and continues to 03/10/2017 to drop. </vt:lpstr>
      <vt:lpstr>WHAT ARE THE DRIVERS?</vt:lpstr>
      <vt:lpstr>BRENT OIL AT ITS HIGHEST</vt:lpstr>
      <vt:lpstr>Présentation PowerPoint</vt:lpstr>
      <vt:lpstr>Saudi Arabia’s New Reforms </vt:lpstr>
      <vt:lpstr>Women driving in KSA after 83 years </vt:lpstr>
      <vt:lpstr>Présentation PowerPoint</vt:lpstr>
      <vt:lpstr>The sectors</vt:lpstr>
      <vt:lpstr>Electricity</vt:lpstr>
      <vt:lpstr>Building nuclear facility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Mouna Elibaoui</dc:creator>
  <cp:lastModifiedBy>BOUCHET Michel-Henry</cp:lastModifiedBy>
  <cp:revision>59</cp:revision>
  <dcterms:created xsi:type="dcterms:W3CDTF">2017-09-26T16:30:05Z</dcterms:created>
  <dcterms:modified xsi:type="dcterms:W3CDTF">2017-10-05T07:46:54Z</dcterms:modified>
</cp:coreProperties>
</file>