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7" r:id="rId3"/>
  </p:sldMasterIdLst>
  <p:sldIdLst>
    <p:sldId id="260" r:id="rId4"/>
    <p:sldId id="258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E1D42-4540-4887-87D8-B403DD3FB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97A5-923E-47D3-822A-67E96D906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BA1B5-5D8F-4051-928E-A8B8076ED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93F4-4930-42E6-A464-A0BC67A3E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3E757-B8DB-44D8-BAA3-F1C6EFE0C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79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304B-85A0-4EAC-AD02-CA140E1C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DE99D0-3AFA-4B1F-82D0-A88890869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CCC41-8AF8-4321-8C96-C773168D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EDD57-C867-4DC4-A85A-9B4595517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53198-9813-477B-9D94-04107D93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19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6E0E3-3938-4B3F-9C2D-3852C3E24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6E627-007B-4E48-A815-1D11E92DE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545DA-2922-4C58-A7E7-A29BBDBD0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E7E9-320E-446E-B332-5A715335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A8319-2324-4C36-A920-191922870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69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905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42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77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765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42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6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203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2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A2BF9-B32C-4EA9-848D-C4F79717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76A01-825A-4369-8EF2-0B49BF517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7E5C2-9674-449C-9778-480E2B15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40AD9-9017-40EA-A1ED-763AA6CAF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957F-31AA-4B8D-93A2-2D18B49B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725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06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40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728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604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569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714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277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34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8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BE15-DDB3-4B3E-8C79-837B26411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09AD7-AE01-415D-88DE-DB6A7829F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0AD4F-5EEA-4160-B95A-F879D9845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DB126-38D9-4BB6-8FFD-77860FE8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D488-B475-48EB-957D-428BCA1CB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850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897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523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11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22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331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955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977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51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022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759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033B-D6BC-4628-8B67-EC401A3C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96FD-F750-45A6-BFAD-11D4C75AB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F7D5F8-7627-47E3-8580-015A2195C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4D7E4-73F3-4B8A-85CD-07B3D3120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D95BB-C1DE-4F2E-B2BA-AA2669D59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A7C87-C3B3-46C0-A5B6-C598A941E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775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2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660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629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53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6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E2A81-6EC6-49CE-86F7-062FD1C47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55F96-14EB-4FB7-B16A-2E9593E2E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315CE-39F5-4BB6-A011-4C4731510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39BEE3-C02C-43C2-B337-8B9B493DD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251C6E-21AE-43B1-A571-1F21CF462A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E69AEA-1359-49F8-AF13-495BADAED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E24FE-CB88-4360-AEE0-1CBDA6E49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118E8C-84CA-4660-A0F0-FC2CFBF1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5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4835-5271-47F7-A236-4F3750C7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3F8FAF-0275-420D-8585-42E9C77A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F5954-D691-440C-A46D-41C07063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B108DB-A746-412E-8A0E-0A2D7DDA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3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AAB41-1637-4BBA-8143-D0EF3FF4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A1B470-722D-4BB6-9469-6A996D42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B0660-FFA5-4DF2-9719-BB46E2A4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7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3CA2-5D51-4D1A-B07E-0CCF34658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0F101-8BBA-4EF9-B65D-CCED26C0D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B81D9-221B-446C-BE3B-BAFD34909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48258-003A-4E54-A7DE-7233D722E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CBAE0-CA6B-435B-9C30-F39F27E5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11673-9AAC-488F-9E40-948D9C49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1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FBD61-F6A7-48C1-A51D-D5753364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1F643F-5702-4F26-AAA7-607FEFC405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60CC06-B5A8-41A9-A5E1-F9CFE4350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64495-F970-4453-900D-4C2662B43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3986F-F4B4-44AF-96C4-5CAB629C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4358C-64B8-4800-A0CA-F98482F5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96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94FA6-053C-4F6F-817D-8CED1EAC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564C1-3602-4167-BB00-65AB1D415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F9160-D54D-489A-95F7-7AE0F7BE1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DAC7-4D3A-4A31-A852-3A14B7572B9E}" type="datetimeFigureOut">
              <a:rPr lang="en-GB" smtClean="0"/>
              <a:t>04/10/2017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4133E-1EF2-47C5-B879-59B9CC69A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B184D-6A1B-4527-BE32-5CFB1285AE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D2CA-5A25-4E36-9503-8AEB2AF1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37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89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2184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AB97A-2765-4862-885A-17DBB0B380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dirty="0"/>
              <a:t>Country Risk</a:t>
            </a:r>
            <a:endParaRPr lang="en-GB" sz="11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B2929-61AC-4D0A-A01B-0AF5DDDD66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 2 – Ahsen, Roopa, Julien &amp; Karthik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330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ADF4631-3C8F-45EE-8D19-4D3E8426B34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291099C-17EE-4E0E-B096-C7997505003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E21C6221-3E1B-4ABD-8172-FAE995E65F0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D3EF5991-93EA-451F-BB82-1ABC4AC0D23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136F96F7-16E6-48A1-A211-0B4A4D0C832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5C00D000-7FA5-40C4-AB6A-DE3A61AB835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5">
              <a:extLst>
                <a:ext uri="{FF2B5EF4-FFF2-40B4-BE49-F238E27FC236}">
                  <a16:creationId xmlns:a16="http://schemas.microsoft.com/office/drawing/2014/main" id="{5AAEB880-A03D-4743-9060-D7A846FA68B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6">
              <a:extLst>
                <a:ext uri="{FF2B5EF4-FFF2-40B4-BE49-F238E27FC236}">
                  <a16:creationId xmlns:a16="http://schemas.microsoft.com/office/drawing/2014/main" id="{CC64DD68-0B96-4DE9-8FD5-3175E4A3F15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>
              <a:extLst>
                <a:ext uri="{FF2B5EF4-FFF2-40B4-BE49-F238E27FC236}">
                  <a16:creationId xmlns:a16="http://schemas.microsoft.com/office/drawing/2014/main" id="{69118400-C17B-4068-86D3-93CAE7702C1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117FA22F-CBA8-4CF5-B8CC-2D169B67E4D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8FB2D443-8598-4CEE-AED2-BEF49AA95C8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92593E33-68AF-485D-99D0-080CEA19716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96A28427-575C-4904-AC4B-3DD62801DC7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782FA736-DE89-4D13-B0A7-3906B32CEF1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A54B62D-FC5C-4E1A-8D8B-279576FE537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4706D2CB-CE4C-4F40-B189-FD7BB4466B1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2714CF7E-2DF6-4F91-8BB2-D62E8B549D3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F30DCFE1-624D-4D3C-AC61-757C2FF356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BF08ABFE-DD31-4F1F-9520-93CC613CD33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ADFB2DBD-F00A-4820-876F-4E75F216B17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3F85387B-5668-4570-BC5C-AA89417C713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FEA70EF6-623D-453D-8360-1B0C142A296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FE3B449C-A5FE-44B9-A01C-A115C37D366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BD672E89-DAB4-41AE-891D-6B6A52B0EA2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C69123C3-F0F9-4AA7-BA7B-9E5E0AF27E7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E10779C5-3DD9-489D-9A2D-EF45B7BE302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1D3B4B35-2090-4DA8-ADBE-DD888B4E17E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46FA917F-43A3-4FA3-A085-59D0DC397E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id="{9CBF007B-8C8C-4F79-B037-9F4C61F9F9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753578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1999F630-CDC3-422C-BFC4-AC0DB6836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3974" y="534336"/>
            <a:ext cx="3273656" cy="21851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8951E0-972B-49B1-B565-943415110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2561" y="191577"/>
            <a:ext cx="8915399" cy="1162423"/>
          </a:xfrm>
        </p:spPr>
        <p:txBody>
          <a:bodyPr>
            <a:normAutofit/>
          </a:bodyPr>
          <a:lstStyle/>
          <a:p>
            <a:r>
              <a:rPr lang="en-US" dirty="0"/>
              <a:t>PUERTO RICO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42575-0D13-48AB-A2E5-2C9336F4A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2298" y="3704958"/>
            <a:ext cx="8915399" cy="507189"/>
          </a:xfrm>
        </p:spPr>
        <p:txBody>
          <a:bodyPr>
            <a:normAutofit/>
          </a:bodyPr>
          <a:lstStyle/>
          <a:p>
            <a:r>
              <a:rPr lang="en-US" dirty="0"/>
              <a:t>Hurricane Maria consequences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019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Freeform 21">
            <a:extLst>
              <a:ext uri="{FF2B5EF4-FFF2-40B4-BE49-F238E27FC236}">
                <a16:creationId xmlns:a16="http://schemas.microsoft.com/office/drawing/2014/main" id="{FEB0B922-A6AE-4089-8B21-F3E1A77093D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237586" cy="6858000"/>
          </a:xfrm>
          <a:custGeom>
            <a:avLst/>
            <a:gdLst>
              <a:gd name="connsiteX0" fmla="*/ 0 w 10237586"/>
              <a:gd name="connsiteY0" fmla="*/ 0 h 6858000"/>
              <a:gd name="connsiteX1" fmla="*/ 7061432 w 10237586"/>
              <a:gd name="connsiteY1" fmla="*/ 0 h 6858000"/>
              <a:gd name="connsiteX2" fmla="*/ 10237586 w 10237586"/>
              <a:gd name="connsiteY2" fmla="*/ 6858000 h 6858000"/>
              <a:gd name="connsiteX3" fmla="*/ 0 w 102375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7586" h="6858000">
                <a:moveTo>
                  <a:pt x="0" y="0"/>
                </a:moveTo>
                <a:lnTo>
                  <a:pt x="7061432" y="0"/>
                </a:lnTo>
                <a:lnTo>
                  <a:pt x="102375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60" name="Freeform 20">
            <a:extLst>
              <a:ext uri="{FF2B5EF4-FFF2-40B4-BE49-F238E27FC236}">
                <a16:creationId xmlns:a16="http://schemas.microsoft.com/office/drawing/2014/main" id="{C5EB7378-ADA3-4D6E-8E3A-09FAD1478FB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380336" cy="6858000"/>
          </a:xfrm>
          <a:custGeom>
            <a:avLst/>
            <a:gdLst>
              <a:gd name="connsiteX0" fmla="*/ 0 w 9380336"/>
              <a:gd name="connsiteY0" fmla="*/ 0 h 6858000"/>
              <a:gd name="connsiteX1" fmla="*/ 6204182 w 9380336"/>
              <a:gd name="connsiteY1" fmla="*/ 0 h 6858000"/>
              <a:gd name="connsiteX2" fmla="*/ 9380336 w 9380336"/>
              <a:gd name="connsiteY2" fmla="*/ 6858000 h 6858000"/>
              <a:gd name="connsiteX3" fmla="*/ 0 w 938033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80336" h="6858000">
                <a:moveTo>
                  <a:pt x="0" y="0"/>
                </a:moveTo>
                <a:lnTo>
                  <a:pt x="6204182" y="0"/>
                </a:lnTo>
                <a:lnTo>
                  <a:pt x="938033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7F363C-9300-4B85-A47F-E538CA68B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4202" y="2055813"/>
            <a:ext cx="4490098" cy="40020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13233A-719E-4609-8E04-8A49132BF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438"/>
            <a:ext cx="11063287" cy="1400175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Leelawadee" panose="020B0502040204020203" pitchFamily="34" charset="-34"/>
                <a:cs typeface="Leelawadee" panose="020B0502040204020203" pitchFamily="34" charset="-34"/>
              </a:rPr>
              <a:t>Britain sinks to bottom of G7 growth table</a:t>
            </a:r>
          </a:p>
        </p:txBody>
      </p:sp>
      <p:sp>
        <p:nvSpPr>
          <p:cNvPr id="1054" name="Content Placeholder 1030"/>
          <p:cNvSpPr>
            <a:spLocks noGrp="1"/>
          </p:cNvSpPr>
          <p:nvPr>
            <p:ph idx="1"/>
          </p:nvPr>
        </p:nvSpPr>
        <p:spPr>
          <a:xfrm>
            <a:off x="774700" y="2366964"/>
            <a:ext cx="5707565" cy="4155713"/>
          </a:xfrm>
        </p:spPr>
        <p:txBody>
          <a:bodyPr>
            <a:normAutofit/>
          </a:bodyPr>
          <a:lstStyle/>
          <a:p>
            <a:r>
              <a:rPr lang="en-US" dirty="0">
                <a:latin typeface="Leelawadee" panose="020B0502040204020203" pitchFamily="34" charset="-34"/>
                <a:cs typeface="Leelawadee" panose="020B0502040204020203" pitchFamily="34" charset="-34"/>
              </a:rPr>
              <a:t>The neighbor leaving the EU </a:t>
            </a:r>
          </a:p>
          <a:p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dirty="0">
                <a:latin typeface="Leelawadee" panose="020B0502040204020203" pitchFamily="34" charset="-34"/>
                <a:cs typeface="Leelawadee" panose="020B0502040204020203" pitchFamily="34" charset="-34"/>
              </a:rPr>
              <a:t>Short term and Long term Effects</a:t>
            </a:r>
          </a:p>
          <a:p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dirty="0">
                <a:latin typeface="Leelawadee" panose="020B0502040204020203" pitchFamily="34" charset="-34"/>
                <a:cs typeface="Leelawadee" panose="020B0502040204020203" pitchFamily="34" charset="-34"/>
              </a:rPr>
              <a:t>Membership has not hurt the UK but uncertainty remains</a:t>
            </a:r>
          </a:p>
        </p:txBody>
      </p:sp>
    </p:spTree>
    <p:extLst>
      <p:ext uri="{BB962C8B-B14F-4D97-AF65-F5344CB8AC3E}">
        <p14:creationId xmlns:p14="http://schemas.microsoft.com/office/powerpoint/2010/main" val="407016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5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EFE3-1A53-4BC8-BEE3-CA420036D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8207" y="145775"/>
            <a:ext cx="8825658" cy="708964"/>
          </a:xfrm>
        </p:spPr>
        <p:txBody>
          <a:bodyPr/>
          <a:lstStyle/>
          <a:p>
            <a:r>
              <a:rPr lang="en-US" sz="3200" dirty="0"/>
              <a:t>Deepening capital markets in Philippines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9B722-1D83-45FD-9C04-86549AB59612}"/>
              </a:ext>
            </a:extLst>
          </p:cNvPr>
          <p:cNvSpPr txBox="1"/>
          <p:nvPr/>
        </p:nvSpPr>
        <p:spPr>
          <a:xfrm>
            <a:off x="1168207" y="1073426"/>
            <a:ext cx="8825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Background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– Across Philippines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and </a:t>
            </a:r>
            <a:r>
              <a: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 other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Asia’s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emerging markets</a:t>
            </a:r>
            <a:r>
              <a: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about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$800 billion in investment opportunities goes unfilled.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94121-EA33-4D20-B091-24A50518CB10}"/>
              </a:ext>
            </a:extLst>
          </p:cNvPr>
          <p:cNvSpPr txBox="1"/>
          <p:nvPr/>
        </p:nvSpPr>
        <p:spPr>
          <a:xfrm>
            <a:off x="1168207" y="3748636"/>
            <a:ext cx="92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D06404-15AC-4FC0-9C13-48025F0C67FD}"/>
              </a:ext>
            </a:extLst>
          </p:cNvPr>
          <p:cNvSpPr txBox="1"/>
          <p:nvPr/>
        </p:nvSpPr>
        <p:spPr>
          <a:xfrm>
            <a:off x="3233530" y="3748636"/>
            <a:ext cx="7222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Spending 7% of GDP on Infrastructure.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Policies for deeper capital markets.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2941E0-EF8E-42D2-BFAD-978B9C38548F}"/>
              </a:ext>
            </a:extLst>
          </p:cNvPr>
          <p:cNvSpPr txBox="1"/>
          <p:nvPr/>
        </p:nvSpPr>
        <p:spPr>
          <a:xfrm>
            <a:off x="1168207" y="2067339"/>
            <a:ext cx="1866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Disadvantages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996215-CC3E-4AAD-911E-02D7CB31FC44}"/>
              </a:ext>
            </a:extLst>
          </p:cNvPr>
          <p:cNvSpPr txBox="1"/>
          <p:nvPr/>
        </p:nvSpPr>
        <p:spPr>
          <a:xfrm>
            <a:off x="3233529" y="2054087"/>
            <a:ext cx="7222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Higher costs of capital in Philippines i.e. 14%for equity and 2-3% for debt.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Low liquidity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High trading costs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Problematic hedging mechanisms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9573D6-A6AA-41C0-964E-55F0C6DF6CC7}"/>
              </a:ext>
            </a:extLst>
          </p:cNvPr>
          <p:cNvSpPr txBox="1"/>
          <p:nvPr/>
        </p:nvSpPr>
        <p:spPr>
          <a:xfrm>
            <a:off x="1168207" y="4784035"/>
            <a:ext cx="164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Policies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CC1F00-6296-4CD3-B8CF-6F202EEC4328}"/>
              </a:ext>
            </a:extLst>
          </p:cNvPr>
          <p:cNvSpPr txBox="1"/>
          <p:nvPr/>
        </p:nvSpPr>
        <p:spPr>
          <a:xfrm>
            <a:off x="3233530" y="4810540"/>
            <a:ext cx="7487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Expanding the investor base would help to expand the supply of capital.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Increasing the participation of issuers in the capital markets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Charting a path toward sustainable integration with global markets 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Developing a deep, liquid government bond market 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078E1D0-852B-4A8A-81F3-86DEE317D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040" y="2585217"/>
            <a:ext cx="2533650" cy="18097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013AFC5-4440-4D8B-B2C4-B433C7328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1991" y="306442"/>
            <a:ext cx="1646583" cy="82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41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107</TotalTime>
  <Words>147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Leelawadee</vt:lpstr>
      <vt:lpstr>Wingdings 3</vt:lpstr>
      <vt:lpstr>Office Theme</vt:lpstr>
      <vt:lpstr>Wisp</vt:lpstr>
      <vt:lpstr>Ion</vt:lpstr>
      <vt:lpstr>Country Risk</vt:lpstr>
      <vt:lpstr>PUERTO RICO</vt:lpstr>
      <vt:lpstr>Britain sinks to bottom of G7 growth table</vt:lpstr>
      <vt:lpstr>Deepening capital markets in Philippines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Neighbors Leaving the EU</dc:title>
  <dc:creator>Ahsen Mirza</dc:creator>
  <cp:lastModifiedBy>Ahsen Mirza</cp:lastModifiedBy>
  <cp:revision>8</cp:revision>
  <dcterms:created xsi:type="dcterms:W3CDTF">2017-10-02T19:30:12Z</dcterms:created>
  <dcterms:modified xsi:type="dcterms:W3CDTF">2017-10-04T02:39:05Z</dcterms:modified>
</cp:coreProperties>
</file>