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2" r:id="rId6"/>
    <p:sldId id="270" r:id="rId7"/>
    <p:sldId id="263" r:id="rId8"/>
    <p:sldId id="271" r:id="rId9"/>
    <p:sldId id="265" r:id="rId10"/>
    <p:sldId id="26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die Paris" initials="SP" lastIdx="1" clrIdx="0">
    <p:extLst>
      <p:ext uri="{19B8F6BF-5375-455C-9EA6-DF929625EA0E}">
        <p15:presenceInfo xmlns:p15="http://schemas.microsoft.com/office/powerpoint/2012/main" userId="88da2bed2b83c1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0305" autoAdjust="0"/>
  </p:normalViewPr>
  <p:slideViewPr>
    <p:cSldViewPr snapToGrid="0">
      <p:cViewPr>
        <p:scale>
          <a:sx n="50" d="100"/>
          <a:sy n="50" d="100"/>
        </p:scale>
        <p:origin x="1200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4092F-A7E1-914B-AF28-BFFD7BC3A2B2}" type="datetime1">
              <a:rPr lang="fr-FR" smtClean="0"/>
              <a:t>07/11/2017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61386-9667-2547-BC5F-ECE3A7F36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841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B0A9F-DF8C-0D46-ADF9-458E3123BB6F}" type="datetime1">
              <a:rPr lang="fr-FR" smtClean="0"/>
              <a:t>07/11/2017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4BEB4-DD60-F148-B83D-A0E718D29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731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BEB4-DD60-F148-B83D-A0E718D292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83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BEB4-DD60-F148-B83D-A0E718D2922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1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BEB4-DD60-F148-B83D-A0E718D2922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3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BEB4-DD60-F148-B83D-A0E718D2922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0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E59D27-6AEA-6143-A079-D22829AB610B}" type="datetime1">
              <a:rPr lang="fr-FR" smtClean="0"/>
              <a:t>07/11/2017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A4654C-24C6-4ACE-9AFC-3BAC8391D49F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Image 9" descr="Logo_Skmea_Business_Schoo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941" y="156882"/>
            <a:ext cx="552824" cy="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69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A782-D770-9749-82B6-BE9A5A4E0977}" type="datetime1">
              <a:rPr lang="fr-FR" smtClean="0"/>
              <a:t>07/11/2017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8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FF0D-1B2D-C242-9841-499445AE2A7B}" type="datetime1">
              <a:rPr lang="fr-FR" smtClean="0"/>
              <a:t>07/11/2017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0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B6BD-78F1-4F43-8DE8-141AC9127C4D}" type="datetime1">
              <a:rPr lang="fr-FR" smtClean="0"/>
              <a:t>07/11/2017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Image 6" descr="Logo_Skmea_Business_Schoo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941" y="156882"/>
            <a:ext cx="552824" cy="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4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A6C56A-EFC0-9E44-AB5B-DEF2E5DDE783}" type="datetime1">
              <a:rPr lang="fr-FR" smtClean="0"/>
              <a:t>07/11/2017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4654C-24C6-4ACE-9AFC-3BAC8391D49F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86727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CAC8-3C01-D845-862B-493014A770D6}" type="datetime1">
              <a:rPr lang="fr-FR" smtClean="0"/>
              <a:t>07/11/2017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8" name="Image 7" descr="Logo_Skmea_Business_Schoo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941" y="156882"/>
            <a:ext cx="552824" cy="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7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F7C6-C127-7345-9FEC-99E13BED2979}" type="datetime1">
              <a:rPr lang="fr-FR" smtClean="0"/>
              <a:t>07/11/2017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0" name="Image 9" descr="Logo_Skmea_Business_Schoo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941" y="156882"/>
            <a:ext cx="552824" cy="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0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F6B-BB5E-6C4B-B182-8E30447F5A02}" type="datetime1">
              <a:rPr lang="fr-FR" smtClean="0"/>
              <a:t>07/11/2017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6" name="Image 5" descr="Logo_Skmea_Business_Schoo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941" y="156882"/>
            <a:ext cx="552824" cy="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5D48-B8D4-D94C-B6E3-2C6839F2E327}" type="datetime1">
              <a:rPr lang="fr-FR" smtClean="0"/>
              <a:t>07/11/2017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3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589761-C3CB-6945-94B6-B95D636512E8}" type="datetime1">
              <a:rPr lang="fr-FR" smtClean="0"/>
              <a:t>07/11/2017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4654C-24C6-4ACE-9AFC-3BAC8391D49F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56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1F9B30-4009-914E-B954-5041B0574362}" type="datetime1">
              <a:rPr lang="fr-FR" smtClean="0"/>
              <a:t>07/11/2017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4654C-24C6-4ACE-9AFC-3BAC8391D49F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847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FCB3859-D53E-4B49-9F37-0DFF05BD44D6}" type="datetime1">
              <a:rPr lang="fr-FR" smtClean="0"/>
              <a:t>07/11/2017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CA4654C-24C6-4ACE-9AFC-3BAC8391D49F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828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69" y="3577861"/>
            <a:ext cx="10742706" cy="1020074"/>
          </a:xfrm>
        </p:spPr>
        <p:txBody>
          <a:bodyPr/>
          <a:lstStyle/>
          <a:p>
            <a:r>
              <a:rPr lang="fr-FR" sz="4000" dirty="0" err="1" smtClean="0">
                <a:latin typeface="Avenir Next Condensed Demi Bold"/>
                <a:cs typeface="Avenir Next Condensed Demi Bold"/>
              </a:rPr>
              <a:t>LOMBArdy</a:t>
            </a:r>
            <a:r>
              <a:rPr lang="fr-FR" sz="4000" dirty="0" smtClean="0">
                <a:latin typeface="Avenir Next Condensed Demi Bold"/>
                <a:cs typeface="Avenir Next Condensed Demi Bold"/>
              </a:rPr>
              <a:t> and </a:t>
            </a:r>
            <a:r>
              <a:rPr lang="fr-FR" sz="4000" dirty="0" err="1" smtClean="0">
                <a:latin typeface="Avenir Next Condensed Demi Bold"/>
                <a:cs typeface="Avenir Next Condensed Demi Bold"/>
              </a:rPr>
              <a:t>veneto</a:t>
            </a:r>
            <a:r>
              <a:rPr lang="fr-FR" sz="4000" dirty="0" smtClean="0">
                <a:latin typeface="Avenir Next Condensed Demi Bold"/>
                <a:cs typeface="Avenir Next Condensed Demi Bold"/>
              </a:rPr>
              <a:t>: the </a:t>
            </a:r>
            <a:r>
              <a:rPr lang="fr-FR" sz="4000" dirty="0" err="1" smtClean="0">
                <a:latin typeface="Avenir Next Condensed Demi Bold"/>
                <a:cs typeface="Avenir Next Condensed Demi Bold"/>
              </a:rPr>
              <a:t>next</a:t>
            </a:r>
            <a:r>
              <a:rPr lang="fr-FR" sz="4000" dirty="0" smtClean="0">
                <a:latin typeface="Avenir Next Condensed Demi Bold"/>
                <a:cs typeface="Avenir Next Condensed Demi Bold"/>
              </a:rPr>
              <a:t> </a:t>
            </a:r>
            <a:r>
              <a:rPr lang="fr-FR" sz="4000" dirty="0" err="1" smtClean="0">
                <a:latin typeface="Avenir Next Condensed Demi Bold"/>
                <a:cs typeface="Avenir Next Condensed Demi Bold"/>
              </a:rPr>
              <a:t>catalonia</a:t>
            </a:r>
            <a:r>
              <a:rPr lang="fr-FR" sz="4000" dirty="0">
                <a:latin typeface="Avenir Next Condensed Demi Bold"/>
                <a:cs typeface="Avenir Next Condensed Demi Bold"/>
              </a:rPr>
              <a:t>?</a:t>
            </a:r>
            <a:r>
              <a:rPr lang="fr-FR" sz="4000" dirty="0" smtClean="0">
                <a:latin typeface="Avenir Next Condensed Demi Bold"/>
                <a:cs typeface="Avenir Next Condensed Demi Bold"/>
              </a:rPr>
              <a:t/>
            </a:r>
            <a:br>
              <a:rPr lang="fr-FR" sz="4000" dirty="0" smtClean="0">
                <a:latin typeface="Avenir Next Condensed Demi Bold"/>
                <a:cs typeface="Avenir Next Condensed Demi Bold"/>
              </a:rPr>
            </a:br>
            <a:r>
              <a:rPr lang="fr-FR" sz="4000" dirty="0" smtClean="0">
                <a:latin typeface="Avenir Next Condensed Demi Bold"/>
                <a:cs typeface="Avenir Next Condensed Demi Bold"/>
              </a:rPr>
              <a:t>&amp;</a:t>
            </a:r>
            <a:br>
              <a:rPr lang="fr-FR" sz="4000" dirty="0" smtClean="0">
                <a:latin typeface="Avenir Next Condensed Demi Bold"/>
                <a:cs typeface="Avenir Next Condensed Demi Bold"/>
              </a:rPr>
            </a:br>
            <a:r>
              <a:rPr lang="fr-FR" sz="4000" dirty="0" smtClean="0">
                <a:latin typeface="Avenir Next Condensed Demi Bold"/>
                <a:cs typeface="Avenir Next Condensed Demi Bold"/>
              </a:rPr>
              <a:t>SAUDI </a:t>
            </a:r>
            <a:r>
              <a:rPr lang="fr-FR" sz="4000" dirty="0" err="1" smtClean="0">
                <a:latin typeface="Avenir Next Condensed Demi Bold"/>
                <a:cs typeface="Avenir Next Condensed Demi Bold"/>
              </a:rPr>
              <a:t>ARABIA’s</a:t>
            </a:r>
            <a:r>
              <a:rPr lang="fr-FR" sz="4000" dirty="0" smtClean="0">
                <a:latin typeface="Avenir Next Condensed Demi Bold"/>
                <a:cs typeface="Avenir Next Condensed Demi Bold"/>
              </a:rPr>
              <a:t> anti-corruption </a:t>
            </a:r>
            <a:r>
              <a:rPr lang="fr-FR" sz="4000" dirty="0" err="1" smtClean="0">
                <a:latin typeface="Avenir Next Condensed Demi Bold"/>
                <a:cs typeface="Avenir Next Condensed Demi Bold"/>
              </a:rPr>
              <a:t>crackdown</a:t>
            </a:r>
            <a:endParaRPr lang="en-US" sz="4000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8053295" y="5049177"/>
            <a:ext cx="321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latin typeface="Avenir Next Condensed Medium"/>
                <a:cs typeface="Avenir Next Condensed Medium"/>
              </a:rPr>
              <a:t>Shadie</a:t>
            </a:r>
            <a:r>
              <a:rPr lang="fr-FR" sz="1600" i="1" dirty="0" smtClean="0">
                <a:latin typeface="Avenir Next Condensed Medium"/>
                <a:cs typeface="Avenir Next Condensed Medium"/>
              </a:rPr>
              <a:t> Paris and Lucas </a:t>
            </a:r>
            <a:r>
              <a:rPr lang="fr-FR" sz="1600" i="1" dirty="0" err="1" smtClean="0">
                <a:latin typeface="Avenir Next Condensed Medium"/>
                <a:cs typeface="Avenir Next Condensed Medium"/>
              </a:rPr>
              <a:t>Pilotti</a:t>
            </a:r>
            <a:endParaRPr lang="fr-FR" sz="1600" i="1" dirty="0">
              <a:latin typeface="Avenir Next Condensed Medium"/>
              <a:cs typeface="Avenir Next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5003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2" descr="(c) Bloom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82" y="1767007"/>
            <a:ext cx="7891968" cy="411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0370" y="2519239"/>
            <a:ext cx="6096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900" dirty="0" smtClean="0">
                <a:latin typeface="Avenir Next Condensed Medium"/>
              </a:rPr>
              <a:t>On Monday:</a:t>
            </a:r>
            <a:endParaRPr lang="en-US" sz="1900" dirty="0">
              <a:latin typeface="Avenir Next Condensed Medium"/>
            </a:endParaRP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Avenir Next Condensed Medium"/>
              </a:rPr>
              <a:t>Brent + </a:t>
            </a:r>
            <a:r>
              <a:rPr lang="en-US" sz="1900" dirty="0">
                <a:latin typeface="Avenir Next Condensed Medium"/>
              </a:rPr>
              <a:t>3.54% to </a:t>
            </a:r>
            <a:r>
              <a:rPr lang="en-US" sz="1900" dirty="0" smtClean="0">
                <a:latin typeface="Avenir Next Condensed Medium"/>
              </a:rPr>
              <a:t>$64,27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Avenir Next Condensed Medium"/>
              </a:rPr>
              <a:t>WTI </a:t>
            </a:r>
            <a:r>
              <a:rPr lang="en-US" sz="1900" dirty="0">
                <a:latin typeface="Avenir Next Condensed Medium"/>
              </a:rPr>
              <a:t>+3.07% to </a:t>
            </a:r>
            <a:r>
              <a:rPr lang="en-US" sz="1900" dirty="0" smtClean="0">
                <a:latin typeface="Avenir Next Condensed Medium"/>
              </a:rPr>
              <a:t>$57.35</a:t>
            </a:r>
          </a:p>
          <a:p>
            <a:endParaRPr lang="en-US" sz="1900" dirty="0">
              <a:latin typeface="Avenir Next Condensed Demi Bold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fr-FR" dirty="0" err="1" smtClean="0"/>
              <a:t>Reaction</a:t>
            </a:r>
            <a:r>
              <a:rPr lang="fr-FR" dirty="0" smtClean="0"/>
              <a:t> on the </a:t>
            </a:r>
            <a:r>
              <a:rPr lang="fr-FR" dirty="0" err="1" smtClean="0"/>
              <a:t>market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04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8756" y="159762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</a:rPr>
              <a:t>Citigroup Inc. </a:t>
            </a:r>
            <a:r>
              <a:rPr lang="en-GB" sz="1900" dirty="0">
                <a:latin typeface="Avenir Next Condensed Medium"/>
                <a:sym typeface="Wingdings" panose="05000000000000000000" pitchFamily="2" charset="2"/>
              </a:rPr>
              <a:t>down </a:t>
            </a:r>
            <a:r>
              <a:rPr lang="en-GB" sz="1900" dirty="0">
                <a:latin typeface="Avenir Next Condensed Medium"/>
              </a:rPr>
              <a:t>2.24% as one of the </a:t>
            </a:r>
            <a:r>
              <a:rPr lang="en-GB" sz="1900" dirty="0" smtClean="0">
                <a:latin typeface="Avenir Next Condensed Medium"/>
              </a:rPr>
              <a:t>major shareholders </a:t>
            </a:r>
            <a:r>
              <a:rPr lang="en-GB" sz="1900" dirty="0">
                <a:latin typeface="Avenir Next Condensed Medium"/>
              </a:rPr>
              <a:t>under arrest</a:t>
            </a:r>
            <a:endParaRPr lang="fr-FR" sz="1900" dirty="0">
              <a:latin typeface="Avenir Next Condensed Medium"/>
            </a:endParaRPr>
          </a:p>
          <a:p>
            <a:pPr marL="0" indent="0">
              <a:buNone/>
            </a:pPr>
            <a:endParaRPr lang="fr-F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755" y="2171700"/>
            <a:ext cx="9820801" cy="369570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fr-FR" dirty="0" err="1" smtClean="0"/>
              <a:t>Reaction</a:t>
            </a:r>
            <a:r>
              <a:rPr lang="fr-FR" dirty="0" smtClean="0"/>
              <a:t> on the </a:t>
            </a:r>
            <a:r>
              <a:rPr lang="fr-FR" dirty="0" err="1" smtClean="0"/>
              <a:t>market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 rot="1720282">
            <a:off x="9311684" y="3156892"/>
            <a:ext cx="1265040" cy="887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1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776" y="207682"/>
            <a:ext cx="9601200" cy="1485900"/>
          </a:xfrm>
        </p:spPr>
        <p:txBody>
          <a:bodyPr/>
          <a:lstStyle/>
          <a:p>
            <a:r>
              <a:rPr lang="fr-FR" dirty="0" err="1" smtClean="0">
                <a:latin typeface="Avenir Next Condensed Demi Bold"/>
                <a:cs typeface="Avenir Next Condensed Demi Bold"/>
              </a:rPr>
              <a:t>What</a:t>
            </a:r>
            <a:r>
              <a:rPr lang="fr-FR" dirty="0" smtClean="0">
                <a:latin typeface="Avenir Next Condensed Demi Bold"/>
                <a:cs typeface="Avenir Next Condensed Demi Bold"/>
              </a:rPr>
              <a:t> lead to the public vote?</a:t>
            </a:r>
            <a:endParaRPr lang="en-US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Image 11" descr="map-italy-regions-veneto-lombardy-autonomy-referendum-20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89" y="1090706"/>
            <a:ext cx="3926844" cy="537882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41294" y="1628589"/>
            <a:ext cx="637988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2000" dirty="0" err="1" smtClean="0">
                <a:latin typeface="Avenir Next Condensed Medium"/>
                <a:cs typeface="Avenir Next Condensed Medium"/>
              </a:rPr>
              <a:t>Lombardy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and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Veneto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: referendum on local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autonomy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held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on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October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22</a:t>
            </a:r>
            <a:r>
              <a:rPr lang="fr-FR" sz="2000" baseline="30000" dirty="0" smtClean="0">
                <a:latin typeface="Avenir Next Condensed Medium"/>
                <a:cs typeface="Avenir Next Condensed Medium"/>
              </a:rPr>
              <a:t>nd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.</a:t>
            </a:r>
          </a:p>
          <a:p>
            <a:endParaRPr lang="fr-FR" sz="2000" dirty="0" smtClean="0">
              <a:latin typeface="Avenir Next Condensed Medium"/>
              <a:cs typeface="Avenir Next Condensed Medium"/>
            </a:endParaRPr>
          </a:p>
          <a:p>
            <a:endParaRPr lang="fr-FR" sz="2000" dirty="0" smtClean="0">
              <a:latin typeface="Avenir Next Condensed Medium"/>
              <a:cs typeface="Avenir Next Condensed Medium"/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2000" dirty="0" err="1" smtClean="0">
                <a:latin typeface="Avenir Next Condensed Medium"/>
                <a:cs typeface="Avenir Next Condensed Medium"/>
              </a:rPr>
              <a:t>Context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</a:t>
            </a:r>
            <a:r>
              <a:rPr lang="fr-FR" sz="2000" dirty="0" smtClean="0">
                <a:latin typeface="Avenir Next Condensed Medium"/>
                <a:cs typeface="Avenir Next Condensed Medium"/>
                <a:sym typeface="Wingdings"/>
              </a:rPr>
              <a:t> </a:t>
            </a:r>
            <a:r>
              <a:rPr lang="fr-FR" sz="2000" dirty="0" err="1" smtClean="0">
                <a:latin typeface="Avenir Next Condensed Medium"/>
                <a:cs typeface="Avenir Next Condensed Medium"/>
                <a:sym typeface="Wingdings"/>
              </a:rPr>
              <a:t>Italy</a:t>
            </a:r>
            <a:r>
              <a:rPr lang="fr-FR" sz="2000" dirty="0" smtClean="0">
                <a:latin typeface="Avenir Next Condensed Medium"/>
                <a:cs typeface="Avenir Next Condensed Medium"/>
                <a:sym typeface="Wingdings"/>
              </a:rPr>
              <a:t> </a:t>
            </a:r>
            <a:r>
              <a:rPr lang="fr-FR" sz="2000" dirty="0" err="1" smtClean="0">
                <a:latin typeface="Avenir Next Condensed Medium"/>
                <a:cs typeface="Avenir Next Condensed Medium"/>
                <a:sym typeface="Wingdings"/>
              </a:rPr>
              <a:t>is</a:t>
            </a:r>
            <a:r>
              <a:rPr lang="fr-FR" sz="2000" dirty="0" smtClean="0">
                <a:latin typeface="Avenir Next Condensed Medium"/>
                <a:cs typeface="Avenir Next Condensed Medium"/>
                <a:sym typeface="Wingdings"/>
              </a:rPr>
              <a:t> split </a:t>
            </a:r>
            <a:r>
              <a:rPr lang="fr-FR" sz="2000" dirty="0" err="1" smtClean="0">
                <a:latin typeface="Avenir Next Condensed Medium"/>
                <a:cs typeface="Avenir Next Condensed Medium"/>
                <a:sym typeface="Wingdings"/>
              </a:rPr>
              <a:t>between</a:t>
            </a:r>
            <a:r>
              <a:rPr lang="fr-FR" sz="2000" dirty="0" smtClean="0">
                <a:latin typeface="Avenir Next Condensed Medium"/>
                <a:cs typeface="Avenir Next Condensed Medium"/>
                <a:sym typeface="Wingdings"/>
              </a:rPr>
              <a:t> the </a:t>
            </a:r>
            <a:r>
              <a:rPr lang="fr-FR" sz="2000" dirty="0" err="1" smtClean="0">
                <a:latin typeface="Avenir Next Condensed Medium"/>
                <a:cs typeface="Avenir Next Condensed Medium"/>
                <a:sym typeface="Wingdings"/>
              </a:rPr>
              <a:t>North</a:t>
            </a:r>
            <a:r>
              <a:rPr lang="fr-FR" sz="2000" dirty="0" smtClean="0">
                <a:latin typeface="Avenir Next Condensed Medium"/>
                <a:cs typeface="Avenir Next Condensed Medium"/>
                <a:sym typeface="Wingdings"/>
              </a:rPr>
              <a:t> and the South + cultural and </a:t>
            </a:r>
            <a:r>
              <a:rPr lang="fr-FR" sz="2000" dirty="0" err="1" smtClean="0">
                <a:latin typeface="Avenir Next Condensed Medium"/>
                <a:cs typeface="Avenir Next Condensed Medium"/>
                <a:sym typeface="Wingdings"/>
              </a:rPr>
              <a:t>economic</a:t>
            </a:r>
            <a:r>
              <a:rPr lang="fr-FR" sz="2000" dirty="0" smtClean="0">
                <a:latin typeface="Avenir Next Condensed Medium"/>
                <a:cs typeface="Avenir Next Condensed Medium"/>
                <a:sym typeface="Wingdings"/>
              </a:rPr>
              <a:t> gaps</a:t>
            </a:r>
            <a:endParaRPr lang="fr-FR" sz="2000" dirty="0" smtClean="0">
              <a:latin typeface="Avenir Next Condensed Medium"/>
              <a:cs typeface="Avenir Next Condensed Medium"/>
            </a:endParaRPr>
          </a:p>
          <a:p>
            <a:endParaRPr lang="fr-FR" sz="2000" dirty="0">
              <a:latin typeface="Avenir Next Condensed Medium"/>
              <a:cs typeface="Avenir Next Condensed Medium"/>
            </a:endParaRPr>
          </a:p>
          <a:p>
            <a:endParaRPr lang="fr-FR" sz="2000" dirty="0">
              <a:latin typeface="Avenir Next Condensed Medium"/>
              <a:cs typeface="Avenir Next Condensed Medium"/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2000" dirty="0" err="1" smtClean="0">
                <a:latin typeface="Avenir Next Condensed Medium"/>
                <a:cs typeface="Avenir Next Condensed Medium"/>
              </a:rPr>
              <a:t>Northeners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’ complains: taxes, migration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policy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,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spending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.</a:t>
            </a:r>
          </a:p>
          <a:p>
            <a:pPr marL="285750" indent="-285750">
              <a:buFont typeface="Wingdings" charset="2"/>
              <a:buChar char="v"/>
            </a:pPr>
            <a:endParaRPr lang="fr-FR" sz="2000" dirty="0">
              <a:latin typeface="Avenir Next Condensed Medium"/>
              <a:cs typeface="Avenir Next Condensed Medium"/>
            </a:endParaRPr>
          </a:p>
          <a:p>
            <a:pPr marL="285750" indent="-285750">
              <a:buFont typeface="Wingdings" charset="2"/>
              <a:buChar char="v"/>
            </a:pPr>
            <a:endParaRPr lang="fr-FR" sz="2000" dirty="0" smtClean="0">
              <a:latin typeface="Avenir Next Condensed Medium"/>
              <a:cs typeface="Avenir Next Condensed Medium"/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2000" dirty="0" smtClean="0">
                <a:latin typeface="Avenir Next Condensed Medium"/>
                <a:cs typeface="Avenir Next Condensed Medium"/>
              </a:rPr>
              <a:t>Leaders in </a:t>
            </a:r>
            <a:r>
              <a:rPr lang="fr-FR" sz="2000" dirty="0" err="1">
                <a:latin typeface="Avenir Next Condensed Medium"/>
                <a:cs typeface="Avenir Next Condensed Medium"/>
              </a:rPr>
              <a:t>L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ombardy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and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Veneto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: Roberto Maroni and Luca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Zaia</a:t>
            </a:r>
            <a:r>
              <a:rPr lang="fr-FR" sz="2000" dirty="0">
                <a:latin typeface="Avenir Next Condensed Medium"/>
                <a:cs typeface="Avenir Next Condensed Medium"/>
              </a:rPr>
              <a:t>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from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the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Northern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League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party.</a:t>
            </a:r>
          </a:p>
          <a:p>
            <a:endParaRPr lang="fr-FR" dirty="0">
              <a:latin typeface="Avenir Next Condensed Medium"/>
              <a:cs typeface="Avenir Next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103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776" y="207682"/>
            <a:ext cx="9601200" cy="1485900"/>
          </a:xfrm>
        </p:spPr>
        <p:txBody>
          <a:bodyPr/>
          <a:lstStyle/>
          <a:p>
            <a:r>
              <a:rPr lang="fr-FR" dirty="0" err="1" smtClean="0">
                <a:latin typeface="Avenir Next Condensed Demi Bold"/>
                <a:cs typeface="Avenir Next Condensed Demi Bold"/>
              </a:rPr>
              <a:t>What</a:t>
            </a:r>
            <a:r>
              <a:rPr lang="fr-FR" dirty="0" smtClean="0">
                <a:latin typeface="Avenir Next Condensed Demi Bold"/>
                <a:cs typeface="Avenir Next Condensed Demi Bold"/>
              </a:rPr>
              <a:t> </a:t>
            </a:r>
            <a:r>
              <a:rPr lang="fr-FR" dirty="0" err="1" smtClean="0">
                <a:latin typeface="Avenir Next Condensed Demi Bold"/>
                <a:cs typeface="Avenir Next Condensed Demi Bold"/>
              </a:rPr>
              <a:t>was</a:t>
            </a:r>
            <a:r>
              <a:rPr lang="fr-FR" dirty="0" smtClean="0">
                <a:latin typeface="Avenir Next Condensed Demi Bold"/>
                <a:cs typeface="Avenir Next Condensed Demi Bold"/>
              </a:rPr>
              <a:t> the </a:t>
            </a:r>
            <a:r>
              <a:rPr lang="fr-FR" dirty="0" err="1" smtClean="0">
                <a:latin typeface="Avenir Next Condensed Demi Bold"/>
                <a:cs typeface="Avenir Next Condensed Demi Bold"/>
              </a:rPr>
              <a:t>outcome</a:t>
            </a:r>
            <a:r>
              <a:rPr lang="fr-FR" dirty="0" smtClean="0">
                <a:latin typeface="Avenir Next Condensed Demi Bold"/>
                <a:cs typeface="Avenir Next Condensed Demi Bold"/>
              </a:rPr>
              <a:t> of the ballots?</a:t>
            </a:r>
            <a:endParaRPr lang="en-US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926352" y="1656576"/>
            <a:ext cx="59465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2000" dirty="0" err="1" smtClean="0">
                <a:latin typeface="Avenir Next Condensed Medium"/>
                <a:cs typeface="Avenir Next Condensed Medium"/>
              </a:rPr>
              <a:t>Huge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victory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in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terms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of « 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yes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 » votes: 95% of </a:t>
            </a:r>
          </a:p>
          <a:p>
            <a:r>
              <a:rPr lang="fr-FR" sz="2000" dirty="0" smtClean="0">
                <a:latin typeface="Avenir Next Condensed Medium"/>
                <a:cs typeface="Avenir Next Condensed Medium"/>
              </a:rPr>
              <a:t>      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voters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opted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for more power.</a:t>
            </a:r>
          </a:p>
          <a:p>
            <a:pPr marL="285750" indent="-285750">
              <a:buFont typeface="Wingdings" charset="2"/>
              <a:buChar char="v"/>
            </a:pPr>
            <a:endParaRPr lang="fr-FR" sz="2000" dirty="0" smtClean="0">
              <a:latin typeface="Avenir Next Condensed Medium"/>
              <a:cs typeface="Avenir Next Condensed Medium"/>
            </a:endParaRPr>
          </a:p>
          <a:p>
            <a:endParaRPr lang="fr-FR" sz="2000" dirty="0">
              <a:latin typeface="Avenir Next Condensed Medium"/>
              <a:cs typeface="Avenir Next Condensed Medium"/>
            </a:endParaRPr>
          </a:p>
          <a:p>
            <a:endParaRPr lang="fr-FR" sz="2000" dirty="0" smtClean="0">
              <a:latin typeface="Avenir Next Condensed Medium"/>
              <a:cs typeface="Avenir Next Condensed Medium"/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2000" dirty="0" smtClean="0">
                <a:latin typeface="Avenir Next Condensed Medium"/>
                <a:cs typeface="Avenir Next Condensed Medium"/>
              </a:rPr>
              <a:t>Focus on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turnout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fr-FR" sz="2000" dirty="0" smtClean="0">
                <a:latin typeface="Avenir Next Condensed Medium"/>
                <a:cs typeface="Avenir Next Condensed Medium"/>
              </a:rPr>
              <a:t>37% in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Lombardy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.</a:t>
            </a:r>
          </a:p>
          <a:p>
            <a:pPr marL="742950" lvl="1" indent="-285750">
              <a:buFont typeface="Wingdings" charset="2"/>
              <a:buChar char="§"/>
            </a:pPr>
            <a:r>
              <a:rPr lang="fr-FR" sz="2000" dirty="0" smtClean="0">
                <a:latin typeface="Avenir Next Condensed Medium"/>
                <a:cs typeface="Avenir Next Condensed Medium"/>
              </a:rPr>
              <a:t>57% in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Veneto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.</a:t>
            </a:r>
          </a:p>
          <a:p>
            <a:pPr marL="742950" lvl="1" indent="-285750">
              <a:buFont typeface="Wingdings" charset="2"/>
              <a:buChar char="§"/>
            </a:pPr>
            <a:endParaRPr lang="fr-FR" sz="2000" dirty="0">
              <a:latin typeface="Avenir Next Condensed Medium"/>
              <a:cs typeface="Avenir Next Condensed Medium"/>
            </a:endParaRPr>
          </a:p>
          <a:p>
            <a:pPr marL="742950" lvl="1" indent="-285750">
              <a:buFont typeface="Wingdings" charset="2"/>
              <a:buChar char="§"/>
            </a:pPr>
            <a:endParaRPr lang="fr-FR" sz="2000" dirty="0" smtClean="0">
              <a:latin typeface="Avenir Next Condensed Medium"/>
              <a:cs typeface="Avenir Next Condensed Medium"/>
            </a:endParaRPr>
          </a:p>
          <a:p>
            <a:pPr lvl="1"/>
            <a:endParaRPr lang="fr-FR" sz="2000" dirty="0">
              <a:latin typeface="Avenir Next Condensed Medium"/>
              <a:cs typeface="Avenir Next Condensed Medium"/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2000" dirty="0" err="1" smtClean="0">
                <a:latin typeface="Avenir Next Condensed Medium"/>
                <a:cs typeface="Avenir Next Condensed Medium"/>
              </a:rPr>
              <a:t>Northern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League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party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strenghtened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on the </a:t>
            </a:r>
          </a:p>
          <a:p>
            <a:r>
              <a:rPr lang="fr-FR" sz="2000" dirty="0">
                <a:latin typeface="Avenir Next Condensed Medium"/>
                <a:cs typeface="Avenir Next Condensed Medium"/>
              </a:rPr>
              <a:t> 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     back of the </a:t>
            </a:r>
            <a:r>
              <a:rPr lang="fr-FR" sz="2000" dirty="0" err="1" smtClean="0">
                <a:latin typeface="Avenir Next Condensed Medium"/>
                <a:cs typeface="Avenir Next Condensed Medium"/>
              </a:rPr>
              <a:t>results</a:t>
            </a:r>
            <a:r>
              <a:rPr lang="fr-FR" sz="2000" dirty="0" smtClean="0">
                <a:latin typeface="Avenir Next Condensed Medium"/>
                <a:cs typeface="Avenir Next Condensed Medium"/>
              </a:rPr>
              <a:t>.</a:t>
            </a:r>
          </a:p>
          <a:p>
            <a:pPr marL="285750" indent="-285750">
              <a:buFont typeface="Wingdings" charset="2"/>
              <a:buChar char="v"/>
            </a:pPr>
            <a:endParaRPr lang="fr-FR" dirty="0">
              <a:latin typeface="Avenir Next Condensed Medium"/>
              <a:cs typeface="Avenir Next Condensed Medium"/>
            </a:endParaRPr>
          </a:p>
          <a:p>
            <a:pPr marL="285750" indent="-285750">
              <a:buFont typeface="Wingdings" charset="2"/>
              <a:buChar char="v"/>
            </a:pPr>
            <a:endParaRPr lang="fr-FR" dirty="0" smtClean="0">
              <a:latin typeface="Avenir Next Condensed Medium"/>
              <a:cs typeface="Avenir Next Condensed Medium"/>
            </a:endParaRPr>
          </a:p>
          <a:p>
            <a:endParaRPr lang="fr-FR" dirty="0" smtClean="0">
              <a:latin typeface="Avenir Next Condensed Medium"/>
              <a:cs typeface="Avenir Next Condensed Medium"/>
            </a:endParaRPr>
          </a:p>
          <a:p>
            <a:endParaRPr lang="fr-FR" dirty="0">
              <a:latin typeface="Avenir Next Condensed Medium"/>
              <a:cs typeface="Avenir Next Condensed Medium"/>
            </a:endParaRPr>
          </a:p>
        </p:txBody>
      </p:sp>
      <p:pic>
        <p:nvPicPr>
          <p:cNvPr id="4" name="Image 3" descr="Italian-regions-conducts-referendum-on-greater-autonomy-e150866725586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b="5319"/>
          <a:stretch/>
        </p:blipFill>
        <p:spPr>
          <a:xfrm>
            <a:off x="6642847" y="1837763"/>
            <a:ext cx="5205632" cy="39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776" y="207682"/>
            <a:ext cx="9601200" cy="1485900"/>
          </a:xfrm>
        </p:spPr>
        <p:txBody>
          <a:bodyPr/>
          <a:lstStyle/>
          <a:p>
            <a:r>
              <a:rPr lang="fr-FR" dirty="0">
                <a:latin typeface="Avenir Next Condensed Demi Bold"/>
                <a:cs typeface="Avenir Next Condensed Demi Bold"/>
              </a:rPr>
              <a:t>T</a:t>
            </a:r>
            <a:r>
              <a:rPr lang="fr-FR" dirty="0" smtClean="0">
                <a:latin typeface="Avenir Next Condensed Demi Bold"/>
                <a:cs typeface="Avenir Next Condensed Demi Bold"/>
              </a:rPr>
              <a:t>he </a:t>
            </a:r>
            <a:r>
              <a:rPr lang="fr-FR" dirty="0" err="1" smtClean="0">
                <a:latin typeface="Avenir Next Condensed Demi Bold"/>
                <a:cs typeface="Avenir Next Condensed Demi Bold"/>
              </a:rPr>
              <a:t>Italian</a:t>
            </a:r>
            <a:r>
              <a:rPr lang="fr-FR" dirty="0" smtClean="0">
                <a:latin typeface="Avenir Next Condensed Demi Bold"/>
                <a:cs typeface="Avenir Next Condensed Demi Bold"/>
              </a:rPr>
              <a:t> referendum: a </a:t>
            </a:r>
            <a:r>
              <a:rPr lang="fr-FR" dirty="0" err="1" smtClean="0">
                <a:latin typeface="Avenir Next Condensed Demi Bold"/>
                <a:cs typeface="Avenir Next Condensed Demi Bold"/>
              </a:rPr>
              <a:t>game</a:t>
            </a:r>
            <a:r>
              <a:rPr lang="fr-FR" dirty="0" smtClean="0">
                <a:latin typeface="Avenir Next Condensed Demi Bold"/>
                <a:cs typeface="Avenir Next Condensed Demi Bold"/>
              </a:rPr>
              <a:t>-changer?</a:t>
            </a:r>
            <a:endParaRPr lang="en-US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11411" y="1656576"/>
            <a:ext cx="508000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fr-FR" sz="1900" dirty="0" smtClean="0">
                <a:latin typeface="Avenir Next Condensed Medium"/>
                <a:cs typeface="Avenir Next Condensed Medium"/>
              </a:rPr>
              <a:t>Disruptive forces in Europe: </a:t>
            </a:r>
            <a:r>
              <a:rPr lang="fr-FR" sz="1900" dirty="0" err="1" smtClean="0">
                <a:latin typeface="Avenir Next Condensed Medium"/>
                <a:cs typeface="Avenir Next Condensed Medium"/>
              </a:rPr>
              <a:t>Catalonia</a:t>
            </a:r>
            <a:r>
              <a:rPr lang="fr-FR" sz="1900" dirty="0" smtClean="0">
                <a:latin typeface="Avenir Next Condensed Medium"/>
                <a:cs typeface="Avenir Next Condensed Medium"/>
              </a:rPr>
              <a:t>, </a:t>
            </a:r>
            <a:r>
              <a:rPr lang="fr-FR" sz="1900" dirty="0" err="1" smtClean="0">
                <a:latin typeface="Avenir Next Condensed Medium"/>
                <a:cs typeface="Avenir Next Condensed Medium"/>
              </a:rPr>
              <a:t>Brexit</a:t>
            </a:r>
            <a:r>
              <a:rPr lang="fr-FR" sz="1900" dirty="0" smtClean="0">
                <a:latin typeface="Avenir Next Condensed Medium"/>
                <a:cs typeface="Avenir Next Condensed Medium"/>
              </a:rPr>
              <a:t>, Scotland </a:t>
            </a:r>
            <a:r>
              <a:rPr lang="fr-FR" sz="1900" dirty="0" smtClean="0">
                <a:latin typeface="Avenir Next Condensed Medium"/>
                <a:cs typeface="Avenir Next Condensed Medium"/>
                <a:sym typeface="Wingdings"/>
              </a:rPr>
              <a:t></a:t>
            </a:r>
            <a:r>
              <a:rPr lang="fr-FR" sz="1900" dirty="0" smtClean="0">
                <a:latin typeface="Avenir Next Condensed Medium"/>
                <a:cs typeface="Avenir Next Condensed Medium"/>
              </a:rPr>
              <a:t> </a:t>
            </a:r>
            <a:r>
              <a:rPr lang="fr-FR" sz="1900" dirty="0" err="1" smtClean="0">
                <a:latin typeface="Avenir Next Condensed Medium"/>
                <a:cs typeface="Avenir Next Condensed Medium"/>
              </a:rPr>
              <a:t>now</a:t>
            </a:r>
            <a:r>
              <a:rPr lang="fr-FR" sz="1900" dirty="0" smtClean="0">
                <a:latin typeface="Avenir Next Condensed Medium"/>
                <a:cs typeface="Avenir Next Condensed Medium"/>
              </a:rPr>
              <a:t> </a:t>
            </a:r>
            <a:r>
              <a:rPr lang="fr-FR" sz="1900" dirty="0" err="1" smtClean="0">
                <a:latin typeface="Avenir Next Condensed Medium"/>
                <a:cs typeface="Avenir Next Condensed Medium"/>
              </a:rPr>
              <a:t>Italy</a:t>
            </a:r>
            <a:r>
              <a:rPr lang="fr-FR" sz="1900" dirty="0" smtClean="0">
                <a:latin typeface="Avenir Next Condensed Medium"/>
                <a:cs typeface="Avenir Next Condensed Medium"/>
              </a:rPr>
              <a:t>?</a:t>
            </a:r>
          </a:p>
          <a:p>
            <a:endParaRPr lang="fr-FR" sz="1900" dirty="0" smtClean="0">
              <a:latin typeface="Avenir Next Condensed Medium"/>
              <a:cs typeface="Avenir Next Condensed Medium"/>
            </a:endParaRPr>
          </a:p>
          <a:p>
            <a:endParaRPr lang="fr-FR" sz="1900" dirty="0" smtClean="0">
              <a:latin typeface="Avenir Next Condensed Medium"/>
              <a:cs typeface="Avenir Next Condensed Medium"/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1900" dirty="0" err="1" smtClean="0">
                <a:latin typeface="Avenir Next Condensed Medium"/>
                <a:cs typeface="Avenir Next Condensed Medium"/>
              </a:rPr>
              <a:t>Northern</a:t>
            </a:r>
            <a:r>
              <a:rPr lang="fr-FR" sz="1900" dirty="0" smtClean="0">
                <a:latin typeface="Avenir Next Condensed Medium"/>
                <a:cs typeface="Avenir Next Condensed Medium"/>
              </a:rPr>
              <a:t> </a:t>
            </a:r>
            <a:r>
              <a:rPr lang="fr-FR" sz="1900" dirty="0" err="1">
                <a:latin typeface="Avenir Next Condensed Medium"/>
                <a:cs typeface="Avenir Next Condensed Medium"/>
              </a:rPr>
              <a:t>L</a:t>
            </a:r>
            <a:r>
              <a:rPr lang="fr-FR" sz="1900" dirty="0" err="1" smtClean="0">
                <a:latin typeface="Avenir Next Condensed Medium"/>
                <a:cs typeface="Avenir Next Condensed Medium"/>
              </a:rPr>
              <a:t>eague’s</a:t>
            </a:r>
            <a:r>
              <a:rPr lang="fr-FR" sz="1900" dirty="0" smtClean="0">
                <a:latin typeface="Avenir Next Condensed Medium"/>
                <a:cs typeface="Avenir Next Condensed Medium"/>
              </a:rPr>
              <a:t> objective has </a:t>
            </a:r>
            <a:r>
              <a:rPr lang="fr-FR" sz="1900" dirty="0" err="1" smtClean="0">
                <a:latin typeface="Avenir Next Condensed Medium"/>
                <a:cs typeface="Avenir Next Condensed Medium"/>
              </a:rPr>
              <a:t>shifted</a:t>
            </a:r>
            <a:r>
              <a:rPr lang="fr-FR" sz="1900" dirty="0">
                <a:latin typeface="Avenir Next Condensed Medium"/>
                <a:cs typeface="Avenir Next Condensed Medium"/>
              </a:rPr>
              <a:t> </a:t>
            </a:r>
            <a:r>
              <a:rPr lang="fr-FR" sz="1900" dirty="0" smtClean="0">
                <a:latin typeface="Avenir Next Condensed Medium"/>
                <a:cs typeface="Avenir Next Condensed Medium"/>
                <a:sym typeface="Wingdings"/>
              </a:rPr>
              <a:t> </a:t>
            </a:r>
            <a:r>
              <a:rPr lang="fr-FR" sz="1900" dirty="0" err="1" smtClean="0">
                <a:latin typeface="Avenir Next Condensed Medium"/>
                <a:cs typeface="Avenir Next Condensed Medium"/>
                <a:sym typeface="Wingdings"/>
              </a:rPr>
              <a:t>from</a:t>
            </a:r>
            <a:r>
              <a:rPr lang="fr-FR" sz="1900" dirty="0" smtClean="0">
                <a:latin typeface="Avenir Next Condensed Medium"/>
                <a:cs typeface="Avenir Next Condensed Medium"/>
                <a:sym typeface="Wingdings"/>
              </a:rPr>
              <a:t> </a:t>
            </a:r>
            <a:r>
              <a:rPr lang="fr-FR" sz="1900" dirty="0" err="1" smtClean="0">
                <a:latin typeface="Avenir Next Condensed Medium"/>
                <a:cs typeface="Avenir Next Condensed Medium"/>
                <a:sym typeface="Wingdings"/>
              </a:rPr>
              <a:t>secession</a:t>
            </a:r>
            <a:r>
              <a:rPr lang="fr-FR" sz="1900" dirty="0" smtClean="0">
                <a:latin typeface="Avenir Next Condensed Medium"/>
                <a:cs typeface="Avenir Next Condensed Medium"/>
                <a:sym typeface="Wingdings"/>
              </a:rPr>
              <a:t> (« </a:t>
            </a:r>
            <a:r>
              <a:rPr lang="fr-FR" sz="1900" dirty="0" err="1" smtClean="0">
                <a:latin typeface="Avenir Next Condensed Medium"/>
                <a:cs typeface="Avenir Next Condensed Medium"/>
                <a:sym typeface="Wingdings"/>
              </a:rPr>
              <a:t>Padania</a:t>
            </a:r>
            <a:r>
              <a:rPr lang="fr-FR" sz="1900" dirty="0" smtClean="0">
                <a:latin typeface="Avenir Next Condensed Medium"/>
                <a:cs typeface="Avenir Next Condensed Medium"/>
                <a:sym typeface="Wingdings"/>
              </a:rPr>
              <a:t> »)</a:t>
            </a:r>
            <a:r>
              <a:rPr lang="fr-FR" sz="1900" dirty="0">
                <a:latin typeface="Avenir Next Condensed Medium"/>
                <a:cs typeface="Avenir Next Condensed Medium"/>
                <a:sym typeface="Wingdings"/>
              </a:rPr>
              <a:t> </a:t>
            </a:r>
            <a:r>
              <a:rPr lang="fr-FR" sz="1900" dirty="0" smtClean="0">
                <a:latin typeface="Avenir Next Condensed Medium"/>
                <a:cs typeface="Avenir Next Condensed Medium"/>
                <a:sym typeface="Wingdings"/>
              </a:rPr>
              <a:t>to </a:t>
            </a:r>
            <a:r>
              <a:rPr lang="fr-FR" sz="1900" dirty="0" err="1" smtClean="0">
                <a:latin typeface="Avenir Next Condensed Medium"/>
                <a:cs typeface="Avenir Next Condensed Medium"/>
                <a:sym typeface="Wingdings"/>
              </a:rPr>
              <a:t>autonomy</a:t>
            </a:r>
            <a:r>
              <a:rPr lang="fr-FR" sz="1900" dirty="0" smtClean="0">
                <a:latin typeface="Avenir Next Condensed Medium"/>
                <a:cs typeface="Avenir Next Condensed Medium"/>
                <a:sym typeface="Wingdings"/>
              </a:rPr>
              <a:t>.</a:t>
            </a:r>
            <a:endParaRPr lang="fr-FR" sz="1900" dirty="0" smtClean="0">
              <a:latin typeface="Avenir Next Condensed Medium"/>
              <a:cs typeface="Avenir Next Condensed Medium"/>
            </a:endParaRPr>
          </a:p>
          <a:p>
            <a:pPr lvl="1"/>
            <a:endParaRPr lang="fr-FR" sz="1900" dirty="0" smtClean="0">
              <a:latin typeface="Avenir Next Condensed Medium"/>
              <a:cs typeface="Avenir Next Condensed Medium"/>
            </a:endParaRPr>
          </a:p>
          <a:p>
            <a:pPr lvl="1"/>
            <a:endParaRPr lang="fr-FR" sz="1900" dirty="0">
              <a:latin typeface="Avenir Next Condensed Medium"/>
              <a:cs typeface="Avenir Next Condensed Medium"/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1900" dirty="0" err="1" smtClean="0">
                <a:latin typeface="Avenir Next Condensed Medium"/>
                <a:cs typeface="Avenir Next Condensed Medium"/>
              </a:rPr>
              <a:t>Regional</a:t>
            </a:r>
            <a:r>
              <a:rPr lang="fr-FR" sz="1900" dirty="0" smtClean="0">
                <a:latin typeface="Avenir Next Condensed Medium"/>
                <a:cs typeface="Avenir Next Condensed Medium"/>
              </a:rPr>
              <a:t> referendums </a:t>
            </a:r>
            <a:r>
              <a:rPr lang="fr-FR" sz="1900" dirty="0" err="1" smtClean="0">
                <a:latin typeface="Avenir Next Condensed Medium"/>
                <a:cs typeface="Avenir Next Condensed Medium"/>
              </a:rPr>
              <a:t>were</a:t>
            </a:r>
            <a:r>
              <a:rPr lang="fr-FR" sz="1900" dirty="0" smtClean="0">
                <a:latin typeface="Avenir Next Condensed Medium"/>
                <a:cs typeface="Avenir Next Condensed Medium"/>
              </a:rPr>
              <a:t> </a:t>
            </a:r>
            <a:r>
              <a:rPr lang="fr-FR" sz="1900" dirty="0" err="1" smtClean="0">
                <a:latin typeface="Avenir Next Condensed Medium"/>
                <a:cs typeface="Avenir Next Condensed Medium"/>
              </a:rPr>
              <a:t>legally</a:t>
            </a:r>
            <a:r>
              <a:rPr lang="fr-FR" sz="1900" dirty="0" smtClean="0">
                <a:latin typeface="Avenir Next Condensed Medium"/>
                <a:cs typeface="Avenir Next Condensed Medium"/>
              </a:rPr>
              <a:t> </a:t>
            </a:r>
            <a:r>
              <a:rPr lang="fr-FR" sz="1900" dirty="0" err="1" smtClean="0">
                <a:latin typeface="Avenir Next Condensed Medium"/>
                <a:cs typeface="Avenir Next Condensed Medium"/>
              </a:rPr>
              <a:t>approved</a:t>
            </a:r>
            <a:r>
              <a:rPr lang="fr-FR" sz="1900" dirty="0" smtClean="0">
                <a:latin typeface="Avenir Next Condensed Medium"/>
                <a:cs typeface="Avenir Next Condensed Medium"/>
              </a:rPr>
              <a:t> by </a:t>
            </a:r>
            <a:r>
              <a:rPr lang="fr-FR" sz="1900" dirty="0" err="1" smtClean="0">
                <a:latin typeface="Avenir Next Condensed Medium"/>
                <a:cs typeface="Avenir Next Condensed Medium"/>
              </a:rPr>
              <a:t>Italy’s</a:t>
            </a:r>
            <a:r>
              <a:rPr lang="fr-FR" sz="1900" dirty="0" smtClean="0">
                <a:latin typeface="Avenir Next Condensed Medium"/>
                <a:cs typeface="Avenir Next Condensed Medium"/>
              </a:rPr>
              <a:t> </a:t>
            </a:r>
            <a:r>
              <a:rPr lang="fr-FR" sz="1900" dirty="0" err="1" smtClean="0">
                <a:latin typeface="Avenir Next Condensed Medium"/>
                <a:cs typeface="Avenir Next Condensed Medium"/>
              </a:rPr>
              <a:t>constitutional</a:t>
            </a:r>
            <a:r>
              <a:rPr lang="fr-FR" sz="1900" dirty="0" smtClean="0">
                <a:latin typeface="Avenir Next Condensed Medium"/>
                <a:cs typeface="Avenir Next Condensed Medium"/>
              </a:rPr>
              <a:t> court.</a:t>
            </a:r>
          </a:p>
          <a:p>
            <a:endParaRPr lang="fr-FR" sz="1900" dirty="0" smtClean="0">
              <a:latin typeface="Avenir Next Condensed Medium"/>
              <a:cs typeface="Avenir Next Condensed Medium"/>
            </a:endParaRPr>
          </a:p>
          <a:p>
            <a:endParaRPr lang="fr-FR" sz="1900" dirty="0">
              <a:latin typeface="Avenir Next Condensed Medium"/>
              <a:cs typeface="Avenir Next Condensed Medium"/>
            </a:endParaRPr>
          </a:p>
          <a:p>
            <a:pPr marL="285750" indent="-285750">
              <a:buFont typeface="Wingdings" charset="2"/>
              <a:buChar char="v"/>
            </a:pPr>
            <a:r>
              <a:rPr lang="fr-FR" sz="1900" dirty="0">
                <a:latin typeface="Avenir Next Condensed Medium"/>
                <a:cs typeface="Avenir Next Condensed Medium"/>
              </a:rPr>
              <a:t>As </a:t>
            </a:r>
            <a:r>
              <a:rPr lang="fr-FR" sz="1900" dirty="0" err="1">
                <a:latin typeface="Avenir Next Condensed Medium"/>
                <a:cs typeface="Avenir Next Condensed Medium"/>
              </a:rPr>
              <a:t>Zaia</a:t>
            </a:r>
            <a:r>
              <a:rPr lang="fr-FR" sz="1900" dirty="0">
                <a:latin typeface="Avenir Next Condensed Medium"/>
                <a:cs typeface="Avenir Next Condensed Medium"/>
              </a:rPr>
              <a:t> </a:t>
            </a:r>
            <a:r>
              <a:rPr lang="fr-FR" sz="1900" dirty="0" err="1">
                <a:latin typeface="Avenir Next Condensed Medium"/>
                <a:cs typeface="Avenir Next Condensed Medium"/>
              </a:rPr>
              <a:t>said</a:t>
            </a:r>
            <a:r>
              <a:rPr lang="fr-FR" sz="1900" dirty="0">
                <a:latin typeface="Avenir Next Condensed Medium"/>
                <a:cs typeface="Avenir Next Condensed Medium"/>
              </a:rPr>
              <a:t>, “</a:t>
            </a:r>
            <a:r>
              <a:rPr lang="fr-FR" sz="1900" i="1" dirty="0">
                <a:latin typeface="Avenir Next Condensed Medium"/>
                <a:cs typeface="Avenir Next Condensed Medium"/>
              </a:rPr>
              <a:t>The referendum of </a:t>
            </a:r>
            <a:r>
              <a:rPr lang="fr-FR" sz="1900" i="1" dirty="0" err="1">
                <a:latin typeface="Avenir Next Condensed Medium"/>
                <a:cs typeface="Avenir Next Condensed Medium"/>
              </a:rPr>
              <a:t>Veneto</a:t>
            </a:r>
            <a:r>
              <a:rPr lang="fr-FR" sz="1900" i="1" dirty="0">
                <a:latin typeface="Avenir Next Condensed Medium"/>
                <a:cs typeface="Avenir Next Condensed Medium"/>
              </a:rPr>
              <a:t> </a:t>
            </a:r>
            <a:r>
              <a:rPr lang="fr-FR" sz="1900" i="1" dirty="0" err="1">
                <a:latin typeface="Avenir Next Condensed Medium"/>
                <a:cs typeface="Avenir Next Condensed Medium"/>
              </a:rPr>
              <a:t>does</a:t>
            </a:r>
            <a:r>
              <a:rPr lang="fr-FR" sz="1900" i="1" dirty="0">
                <a:latin typeface="Avenir Next Condensed Medium"/>
                <a:cs typeface="Avenir Next Condensed Medium"/>
              </a:rPr>
              <a:t> not question a break in </a:t>
            </a:r>
            <a:r>
              <a:rPr lang="fr-FR" sz="1900" i="1" dirty="0" err="1">
                <a:latin typeface="Avenir Next Condensed Medium"/>
                <a:cs typeface="Avenir Next Condensed Medium"/>
              </a:rPr>
              <a:t>either</a:t>
            </a:r>
            <a:r>
              <a:rPr lang="fr-FR" sz="1900" i="1" dirty="0">
                <a:latin typeface="Avenir Next Condensed Medium"/>
                <a:cs typeface="Avenir Next Condensed Medium"/>
              </a:rPr>
              <a:t> the supranational right </a:t>
            </a:r>
            <a:r>
              <a:rPr lang="fr-FR" sz="1900" i="1" dirty="0" err="1">
                <a:latin typeface="Avenir Next Condensed Medium"/>
                <a:cs typeface="Avenir Next Condensed Medium"/>
              </a:rPr>
              <a:t>nor</a:t>
            </a:r>
            <a:r>
              <a:rPr lang="fr-FR" sz="1900" i="1" dirty="0">
                <a:latin typeface="Avenir Next Condensed Medium"/>
                <a:cs typeface="Avenir Next Condensed Medium"/>
              </a:rPr>
              <a:t> </a:t>
            </a:r>
            <a:r>
              <a:rPr lang="fr-FR" sz="1900" i="1" dirty="0" err="1">
                <a:latin typeface="Avenir Next Condensed Medium"/>
                <a:cs typeface="Avenir Next Condensed Medium"/>
              </a:rPr>
              <a:t>with</a:t>
            </a:r>
            <a:r>
              <a:rPr lang="fr-FR" sz="1900" i="1" dirty="0">
                <a:latin typeface="Avenir Next Condensed Medium"/>
                <a:cs typeface="Avenir Next Condensed Medium"/>
              </a:rPr>
              <a:t> respect to international </a:t>
            </a:r>
            <a:r>
              <a:rPr lang="fr-FR" sz="1900" i="1" dirty="0" err="1">
                <a:latin typeface="Avenir Next Condensed Medium"/>
                <a:cs typeface="Avenir Next Condensed Medium"/>
              </a:rPr>
              <a:t>law</a:t>
            </a:r>
            <a:r>
              <a:rPr lang="fr-FR" sz="1900" i="1" dirty="0">
                <a:latin typeface="Avenir Next Condensed Medium"/>
                <a:cs typeface="Avenir Next Condensed Medium"/>
              </a:rPr>
              <a:t>, </a:t>
            </a:r>
            <a:r>
              <a:rPr lang="fr-FR" sz="1900" i="1" dirty="0" err="1">
                <a:latin typeface="Avenir Next Condensed Medium"/>
                <a:cs typeface="Avenir Next Condensed Medium"/>
              </a:rPr>
              <a:t>nor</a:t>
            </a:r>
            <a:r>
              <a:rPr lang="fr-FR" sz="1900" i="1" dirty="0">
                <a:latin typeface="Avenir Next Condensed Medium"/>
                <a:cs typeface="Avenir Next Condensed Medium"/>
              </a:rPr>
              <a:t> </a:t>
            </a:r>
            <a:r>
              <a:rPr lang="fr-FR" sz="1900" i="1" dirty="0" err="1">
                <a:latin typeface="Avenir Next Condensed Medium"/>
                <a:cs typeface="Avenir Next Condensed Medium"/>
              </a:rPr>
              <a:t>with</a:t>
            </a:r>
            <a:r>
              <a:rPr lang="fr-FR" sz="1900" i="1" dirty="0">
                <a:latin typeface="Avenir Next Condensed Medium"/>
                <a:cs typeface="Avenir Next Condensed Medium"/>
              </a:rPr>
              <a:t> respect to the </a:t>
            </a:r>
            <a:r>
              <a:rPr lang="fr-FR" sz="1900" i="1" dirty="0" err="1">
                <a:latin typeface="Avenir Next Condensed Medium"/>
                <a:cs typeface="Avenir Next Condensed Medium"/>
              </a:rPr>
              <a:t>Italian</a:t>
            </a:r>
            <a:r>
              <a:rPr lang="fr-FR" sz="1900" i="1" dirty="0">
                <a:latin typeface="Avenir Next Condensed Medium"/>
                <a:cs typeface="Avenir Next Condensed Medium"/>
              </a:rPr>
              <a:t> constitution</a:t>
            </a:r>
            <a:r>
              <a:rPr lang="fr-FR" sz="1900" dirty="0">
                <a:latin typeface="Avenir Next Condensed Medium"/>
                <a:cs typeface="Avenir Next Condensed Medium"/>
              </a:rPr>
              <a:t>." </a:t>
            </a:r>
            <a:endParaRPr lang="fr-FR" sz="1900" dirty="0" smtClean="0">
              <a:latin typeface="Avenir Next Condensed Medium"/>
              <a:cs typeface="Avenir Next Condensed Medium"/>
            </a:endParaRPr>
          </a:p>
          <a:p>
            <a:pPr marL="285750" indent="-285750">
              <a:buFont typeface="Wingdings" charset="2"/>
              <a:buChar char="v"/>
            </a:pPr>
            <a:endParaRPr lang="fr-FR" dirty="0">
              <a:latin typeface="Avenir Next Condensed Medium"/>
              <a:cs typeface="Avenir Next Condensed Medium"/>
            </a:endParaRPr>
          </a:p>
          <a:p>
            <a:pPr marL="285750" indent="-285750">
              <a:buFont typeface="Wingdings" charset="2"/>
              <a:buChar char="v"/>
            </a:pPr>
            <a:endParaRPr lang="fr-FR" dirty="0" smtClean="0">
              <a:latin typeface="Avenir Next Condensed Medium"/>
              <a:cs typeface="Avenir Next Condensed Medium"/>
            </a:endParaRPr>
          </a:p>
          <a:p>
            <a:endParaRPr lang="fr-FR" dirty="0" smtClean="0">
              <a:latin typeface="Avenir Next Condensed Medium"/>
              <a:cs typeface="Avenir Next Condensed Medium"/>
            </a:endParaRPr>
          </a:p>
          <a:p>
            <a:endParaRPr lang="fr-FR" dirty="0">
              <a:latin typeface="Avenir Next Condensed Medium"/>
              <a:cs typeface="Avenir Next Condensed Medium"/>
            </a:endParaRPr>
          </a:p>
        </p:txBody>
      </p:sp>
      <p:pic>
        <p:nvPicPr>
          <p:cNvPr id="8" name="Image 7" descr="map-of-the-european-union-showing-the-main-movements-for-regional-autonomy-or-independence-1508675398588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53" y="1479174"/>
            <a:ext cx="5859885" cy="464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776" y="207682"/>
            <a:ext cx="9601200" cy="1485900"/>
          </a:xfrm>
        </p:spPr>
        <p:txBody>
          <a:bodyPr/>
          <a:lstStyle/>
          <a:p>
            <a:r>
              <a:rPr lang="fr-FR" dirty="0" err="1" smtClean="0">
                <a:latin typeface="Avenir Next Condensed Demi Bold"/>
                <a:cs typeface="Avenir Next Condensed Demi Bold"/>
              </a:rPr>
              <a:t>Reaction</a:t>
            </a:r>
            <a:r>
              <a:rPr lang="fr-FR" dirty="0" smtClean="0">
                <a:latin typeface="Avenir Next Condensed Demi Bold"/>
                <a:cs typeface="Avenir Next Condensed Demi Bold"/>
              </a:rPr>
              <a:t> on </a:t>
            </a:r>
            <a:r>
              <a:rPr lang="fr-FR" dirty="0" err="1" smtClean="0">
                <a:latin typeface="Avenir Next Condensed Demi Bold"/>
                <a:cs typeface="Avenir Next Condensed Demi Bold"/>
              </a:rPr>
              <a:t>Italy’s</a:t>
            </a:r>
            <a:r>
              <a:rPr lang="fr-FR" dirty="0" smtClean="0">
                <a:latin typeface="Avenir Next Condensed Demi Bold"/>
                <a:cs typeface="Avenir Next Condensed Demi Bold"/>
              </a:rPr>
              <a:t> 10-Year </a:t>
            </a:r>
            <a:r>
              <a:rPr lang="fr-FR" dirty="0" err="1" smtClean="0">
                <a:latin typeface="Avenir Next Condensed Demi Bold"/>
                <a:cs typeface="Avenir Next Condensed Demi Bold"/>
              </a:rPr>
              <a:t>Yield</a:t>
            </a:r>
            <a:endParaRPr lang="en-US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Image 5" descr="Capture d’écran 2017-11-01 à 17.5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7" y="1394407"/>
            <a:ext cx="9502588" cy="4668230"/>
          </a:xfrm>
          <a:prstGeom prst="rect">
            <a:avLst/>
          </a:prstGeom>
        </p:spPr>
      </p:pic>
      <p:sp>
        <p:nvSpPr>
          <p:cNvPr id="8" name="Flèche vers le bas 7"/>
          <p:cNvSpPr/>
          <p:nvPr/>
        </p:nvSpPr>
        <p:spPr>
          <a:xfrm>
            <a:off x="6544233" y="3675529"/>
            <a:ext cx="134471" cy="403412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066116" y="3391646"/>
            <a:ext cx="245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venir Next Condensed Medium"/>
                <a:cs typeface="Avenir Next Condensed Medium"/>
              </a:rPr>
              <a:t>Release of the </a:t>
            </a:r>
            <a:r>
              <a:rPr lang="fr-FR" sz="1200" dirty="0" err="1" smtClean="0">
                <a:latin typeface="Avenir Next Condensed Medium"/>
                <a:cs typeface="Avenir Next Condensed Medium"/>
              </a:rPr>
              <a:t>results</a:t>
            </a:r>
            <a:endParaRPr lang="fr-FR" sz="1200" dirty="0">
              <a:latin typeface="Avenir Next Condensed Medium"/>
              <a:cs typeface="Avenir Next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917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6</a:t>
            </a:fld>
            <a:endParaRPr 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9960765" cy="56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lead to the </a:t>
            </a:r>
            <a:r>
              <a:rPr lang="fr-FR" dirty="0" err="1" smtClean="0"/>
              <a:t>crackdown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7593" y="1657350"/>
            <a:ext cx="11006013" cy="5010150"/>
          </a:xfrm>
        </p:spPr>
        <p:txBody>
          <a:bodyPr>
            <a:normAutofit/>
          </a:bodyPr>
          <a:lstStyle/>
          <a:p>
            <a:r>
              <a:rPr lang="en-GB" sz="1900" dirty="0" smtClean="0">
                <a:latin typeface="Avenir Next Condensed Medium"/>
              </a:rPr>
              <a:t>Saudi Arabia in the midst of big economic disruption</a:t>
            </a:r>
          </a:p>
          <a:p>
            <a:pPr marL="800100" indent="-382588">
              <a:buFont typeface="Wingdings" panose="05000000000000000000" pitchFamily="2" charset="2"/>
              <a:buChar char="Ø"/>
            </a:pPr>
            <a:r>
              <a:rPr lang="en-GB" sz="1900" dirty="0" smtClean="0">
                <a:latin typeface="Avenir Next Condensed Medium"/>
              </a:rPr>
              <a:t>Oil </a:t>
            </a:r>
            <a:r>
              <a:rPr lang="en-GB" sz="1900" dirty="0">
                <a:latin typeface="Avenir Next Condensed Medium"/>
              </a:rPr>
              <a:t>price in 2014 fell to historically low </a:t>
            </a:r>
            <a:r>
              <a:rPr lang="en-GB" sz="1900" dirty="0" smtClean="0">
                <a:latin typeface="Avenir Next Condensed Medium"/>
              </a:rPr>
              <a:t>level</a:t>
            </a:r>
            <a:r>
              <a:rPr lang="en-GB" sz="1900" dirty="0">
                <a:latin typeface="Avenir Next Condensed Medium"/>
              </a:rPr>
              <a:t> </a:t>
            </a:r>
            <a:r>
              <a:rPr lang="en-GB" sz="1900" dirty="0" smtClean="0">
                <a:latin typeface="Avenir Next Condensed Medium"/>
              </a:rPr>
              <a:t>: $25/</a:t>
            </a:r>
            <a:r>
              <a:rPr lang="en-GB" sz="1900" dirty="0" err="1" smtClean="0">
                <a:latin typeface="Avenir Next Condensed Medium"/>
              </a:rPr>
              <a:t>bbl</a:t>
            </a:r>
            <a:r>
              <a:rPr lang="en-GB" sz="1900" dirty="0" smtClean="0">
                <a:latin typeface="Avenir Next Condensed Medium"/>
              </a:rPr>
              <a:t> price</a:t>
            </a:r>
          </a:p>
          <a:p>
            <a:pPr marL="800100" indent="-382588">
              <a:buFont typeface="Wingdings" panose="05000000000000000000" pitchFamily="2" charset="2"/>
              <a:buChar char="Ø"/>
            </a:pPr>
            <a:r>
              <a:rPr lang="en-GB" sz="1900" dirty="0" smtClean="0">
                <a:latin typeface="Avenir Next Condensed Medium"/>
              </a:rPr>
              <a:t>Failing </a:t>
            </a:r>
            <a:r>
              <a:rPr lang="en-GB" sz="1900" dirty="0">
                <a:latin typeface="Avenir Next Condensed Medium"/>
              </a:rPr>
              <a:t>to attract Foreign Direct Investments (FDI) </a:t>
            </a:r>
            <a:endParaRPr lang="en-GB" sz="1900" dirty="0" smtClean="0">
              <a:latin typeface="Avenir Next Condensed Medium"/>
            </a:endParaRPr>
          </a:p>
          <a:p>
            <a:pPr marL="0" indent="0">
              <a:buNone/>
            </a:pPr>
            <a:r>
              <a:rPr lang="fr-FR" sz="1900" dirty="0" smtClean="0">
                <a:latin typeface="Avenir Next Condensed Medium"/>
              </a:rPr>
              <a:t>The world </a:t>
            </a:r>
            <a:r>
              <a:rPr lang="fr-FR" sz="1900" dirty="0" err="1" smtClean="0">
                <a:latin typeface="Avenir Next Condensed Medium"/>
              </a:rPr>
              <a:t>bank</a:t>
            </a:r>
            <a:r>
              <a:rPr lang="fr-FR" sz="1900" dirty="0" smtClean="0">
                <a:latin typeface="Avenir Next Condensed Medium"/>
              </a:rPr>
              <a:t>  « </a:t>
            </a:r>
            <a:r>
              <a:rPr lang="fr-FR" sz="1900" dirty="0" err="1" smtClean="0">
                <a:latin typeface="Avenir Next Condensed Medium"/>
              </a:rPr>
              <a:t>Doing</a:t>
            </a:r>
            <a:r>
              <a:rPr lang="fr-FR" sz="1900" dirty="0" smtClean="0">
                <a:latin typeface="Avenir Next Condensed Medium"/>
              </a:rPr>
              <a:t> business » </a:t>
            </a:r>
            <a:r>
              <a:rPr lang="fr-FR" sz="1900" dirty="0" err="1" smtClean="0">
                <a:latin typeface="Avenir Next Condensed Medium"/>
              </a:rPr>
              <a:t>ranking</a:t>
            </a:r>
            <a:r>
              <a:rPr lang="fr-FR" sz="1900" dirty="0" smtClean="0">
                <a:latin typeface="Avenir Next Condensed Medium"/>
              </a:rPr>
              <a:t>:</a:t>
            </a:r>
            <a:r>
              <a:rPr lang="fr-FR" sz="1900" b="1" dirty="0" smtClean="0">
                <a:latin typeface="Avenir Next Condensed Medium"/>
              </a:rPr>
              <a:t> 22nd in 2013 </a:t>
            </a:r>
            <a:r>
              <a:rPr lang="fr-FR" sz="1900" b="1" dirty="0" smtClean="0">
                <a:latin typeface="Avenir Next Condensed Medium"/>
                <a:sym typeface="Wingdings" panose="05000000000000000000" pitchFamily="2" charset="2"/>
              </a:rPr>
              <a:t> </a:t>
            </a:r>
            <a:r>
              <a:rPr lang="fr-FR" sz="1900" b="1" dirty="0" smtClean="0">
                <a:solidFill>
                  <a:srgbClr val="FF0000"/>
                </a:solidFill>
                <a:latin typeface="Avenir Next Condensed Medium"/>
              </a:rPr>
              <a:t>92nd</a:t>
            </a:r>
            <a:r>
              <a:rPr lang="fr-FR" sz="1900" b="1" dirty="0" smtClean="0">
                <a:latin typeface="Avenir Next Condensed Medium"/>
              </a:rPr>
              <a:t> in 2017</a:t>
            </a:r>
            <a:r>
              <a:rPr lang="fr-FR" sz="1900" dirty="0" smtClean="0">
                <a:latin typeface="Avenir Next Condensed Medium"/>
              </a:rPr>
              <a:t/>
            </a:r>
            <a:br>
              <a:rPr lang="fr-FR" sz="1900" dirty="0" smtClean="0">
                <a:latin typeface="Avenir Next Condensed Medium"/>
              </a:rPr>
            </a:br>
            <a:endParaRPr lang="fr-FR" sz="1900" dirty="0" smtClean="0">
              <a:latin typeface="Avenir Next Condensed Medium"/>
            </a:endParaRPr>
          </a:p>
          <a:p>
            <a:r>
              <a:rPr lang="fr-FR" sz="19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Condensed Medium"/>
              </a:rPr>
              <a:t>Why</a:t>
            </a:r>
            <a:r>
              <a:rPr lang="fr-FR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Condensed Medium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900" dirty="0" smtClean="0">
                <a:latin typeface="Avenir Next Condensed Medium"/>
              </a:rPr>
              <a:t>Lack </a:t>
            </a:r>
            <a:r>
              <a:rPr lang="en-GB" sz="1900" dirty="0">
                <a:latin typeface="Avenir Next Condensed Medium"/>
              </a:rPr>
              <a:t>of transparency and unfair treatment to its </a:t>
            </a:r>
            <a:r>
              <a:rPr lang="en-GB" sz="1900" dirty="0" smtClean="0">
                <a:latin typeface="Avenir Next Condensed Medium"/>
              </a:rPr>
              <a:t>investors</a:t>
            </a:r>
          </a:p>
          <a:p>
            <a:r>
              <a:rPr lang="fr-FR" sz="1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Condensed Medium"/>
              </a:rPr>
              <a:t>How to </a:t>
            </a:r>
            <a:r>
              <a:rPr lang="fr-FR" sz="19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Condensed Medium"/>
              </a:rPr>
              <a:t>cope</a:t>
            </a:r>
            <a:r>
              <a:rPr lang="fr-FR" sz="1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Condensed Medium"/>
              </a:rPr>
              <a:t>?</a:t>
            </a:r>
          </a:p>
          <a:p>
            <a:r>
              <a:rPr lang="en-US" sz="1900" dirty="0" smtClean="0">
                <a:latin typeface="Avenir Next Condensed Medium"/>
              </a:rPr>
              <a:t>Bring Saudi Arabia into globalization with its </a:t>
            </a:r>
            <a:r>
              <a:rPr lang="en-US" sz="1900" i="1" dirty="0" smtClean="0">
                <a:latin typeface="Avenir Next Condensed Medium"/>
              </a:rPr>
              <a:t>vision 2030 </a:t>
            </a:r>
            <a:r>
              <a:rPr lang="en-US" sz="1900" dirty="0" smtClean="0">
                <a:latin typeface="Avenir Next Condensed Medium"/>
              </a:rPr>
              <a:t>strategy plan</a:t>
            </a:r>
          </a:p>
          <a:p>
            <a:r>
              <a:rPr lang="en-US" sz="1900" dirty="0" smtClean="0">
                <a:latin typeface="Avenir Next Condensed Medium"/>
              </a:rPr>
              <a:t>Investment park initiative </a:t>
            </a:r>
            <a:r>
              <a:rPr lang="en-US" sz="1900" i="1" dirty="0" err="1" smtClean="0">
                <a:latin typeface="Avenir Next Condensed Medium"/>
              </a:rPr>
              <a:t>Neom</a:t>
            </a:r>
            <a:r>
              <a:rPr lang="en-US" sz="1900" dirty="0" smtClean="0">
                <a:latin typeface="Avenir Next Condensed Medium"/>
              </a:rPr>
              <a:t> ($500bn)</a:t>
            </a:r>
            <a:br>
              <a:rPr lang="en-US" sz="1900" dirty="0" smtClean="0">
                <a:latin typeface="Avenir Next Condensed Medium"/>
              </a:rPr>
            </a:br>
            <a:endParaRPr lang="en-US" sz="1900" dirty="0" smtClean="0">
              <a:latin typeface="Avenir Next Condensed Medium"/>
            </a:endParaRPr>
          </a:p>
          <a:p>
            <a:pPr marL="0" indent="0">
              <a:buNone/>
            </a:pPr>
            <a:r>
              <a:rPr lang="en-US" sz="1900" dirty="0" smtClean="0">
                <a:latin typeface="Avenir Next Condensed Medium"/>
                <a:sym typeface="Wingdings" panose="05000000000000000000" pitchFamily="2" charset="2"/>
              </a:rPr>
              <a:t> </a:t>
            </a:r>
            <a:r>
              <a:rPr lang="en-US" sz="1900" dirty="0" smtClean="0">
                <a:latin typeface="Avenir Next Condensed Medium"/>
              </a:rPr>
              <a:t>Deliver revolutionary change, moderating religious strictures and weening off dependence on oil</a:t>
            </a:r>
            <a:endParaRPr lang="en-US" sz="1900" dirty="0">
              <a:latin typeface="Avenir Next Condensed Medium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Image result for mohammed ben salma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" b="7630"/>
          <a:stretch/>
        </p:blipFill>
        <p:spPr bwMode="auto">
          <a:xfrm>
            <a:off x="9472736" y="1657349"/>
            <a:ext cx="2570871" cy="33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happened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9012" r="20515"/>
          <a:stretch/>
        </p:blipFill>
        <p:spPr>
          <a:xfrm>
            <a:off x="9644186" y="989803"/>
            <a:ext cx="2223964" cy="2363794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037593" y="1657350"/>
            <a:ext cx="10830557" cy="501015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venir Next Condensed Demi Bold"/>
              </a:rPr>
              <a:t>Royal </a:t>
            </a:r>
            <a:r>
              <a:rPr lang="en-US" sz="1800" dirty="0">
                <a:latin typeface="Avenir Next Condensed Demi Bold"/>
              </a:rPr>
              <a:t>decree of an anti-corruption commission </a:t>
            </a:r>
            <a:r>
              <a:rPr lang="en-US" sz="1800" dirty="0" smtClean="0">
                <a:latin typeface="Avenir Next Condensed Demi Bold"/>
              </a:rPr>
              <a:t>:</a:t>
            </a:r>
          </a:p>
          <a:p>
            <a:pPr marL="723900" indent="-382588">
              <a:buFont typeface="Wingdings" panose="05000000000000000000" pitchFamily="2" charset="2"/>
              <a:buChar char="Ø"/>
            </a:pPr>
            <a:r>
              <a:rPr lang="en-US" sz="1800" dirty="0">
                <a:latin typeface="Avenir Next Condensed Medium"/>
              </a:rPr>
              <a:t>11 </a:t>
            </a:r>
            <a:r>
              <a:rPr lang="en-US" sz="1800" dirty="0" smtClean="0">
                <a:latin typeface="Avenir Next Condensed Medium"/>
              </a:rPr>
              <a:t>princes, 4 </a:t>
            </a:r>
            <a:r>
              <a:rPr lang="en-US" sz="1800" dirty="0">
                <a:latin typeface="Avenir Next Condensed Medium"/>
              </a:rPr>
              <a:t>ministers and dozens of former ministers and </a:t>
            </a:r>
            <a:r>
              <a:rPr lang="en-US" sz="1800" dirty="0" smtClean="0">
                <a:latin typeface="Avenir Next Condensed Medium"/>
              </a:rPr>
              <a:t>businessmen</a:t>
            </a:r>
            <a:br>
              <a:rPr lang="en-US" sz="1800" dirty="0" smtClean="0">
                <a:latin typeface="Avenir Next Condensed Medium"/>
              </a:rPr>
            </a:br>
            <a:r>
              <a:rPr lang="en-US" sz="1800" dirty="0" smtClean="0">
                <a:latin typeface="Avenir Next Condensed Medium"/>
              </a:rPr>
              <a:t> taken </a:t>
            </a:r>
            <a:r>
              <a:rPr lang="en-US" sz="1800" dirty="0">
                <a:latin typeface="Avenir Next Condensed Medium"/>
              </a:rPr>
              <a:t>into </a:t>
            </a:r>
            <a:r>
              <a:rPr lang="en-US" sz="1800" dirty="0" smtClean="0">
                <a:latin typeface="Avenir Next Condensed Medium"/>
              </a:rPr>
              <a:t>custody</a:t>
            </a:r>
          </a:p>
          <a:p>
            <a:pPr marL="0" indent="0">
              <a:buNone/>
            </a:pPr>
            <a:r>
              <a:rPr lang="en-US" sz="1800" dirty="0" smtClean="0">
                <a:latin typeface="Avenir Next Condensed Medium"/>
                <a:sym typeface="Wingdings" panose="05000000000000000000" pitchFamily="2" charset="2"/>
              </a:rPr>
              <a:t> Add credibility for investors</a:t>
            </a:r>
            <a:endParaRPr lang="fr-FR" sz="1900" dirty="0" smtClean="0">
              <a:latin typeface="Avenir Next Condensed Medium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sz="1800" dirty="0" smtClean="0">
                <a:latin typeface="Avenir Next Condensed Medium"/>
              </a:rPr>
              <a:t>The </a:t>
            </a:r>
            <a:r>
              <a:rPr lang="en-US" sz="1800" dirty="0">
                <a:latin typeface="Avenir Next Condensed Medium"/>
              </a:rPr>
              <a:t>move drew support from President Donald </a:t>
            </a:r>
            <a:r>
              <a:rPr lang="en-US" sz="1800" dirty="0" smtClean="0">
                <a:latin typeface="Avenir Next Condensed Medium"/>
              </a:rPr>
              <a:t>Trump</a:t>
            </a:r>
          </a:p>
          <a:p>
            <a:pPr marL="0" indent="0">
              <a:buNone/>
            </a:pPr>
            <a:r>
              <a:rPr lang="en-US" sz="1800" b="1" dirty="0" smtClean="0">
                <a:latin typeface="Avenir Next Condensed Medium"/>
              </a:rPr>
              <a:t>Real anti-corruption war or removing </a:t>
            </a:r>
            <a:r>
              <a:rPr lang="en-US" sz="1800" b="1" dirty="0">
                <a:latin typeface="Avenir Next Condensed Medium"/>
              </a:rPr>
              <a:t>possible </a:t>
            </a:r>
            <a:r>
              <a:rPr lang="en-US" sz="1800" b="1" dirty="0" smtClean="0">
                <a:latin typeface="Avenir Next Condensed Medium"/>
              </a:rPr>
              <a:t>challengers to </a:t>
            </a:r>
            <a:r>
              <a:rPr lang="en-US" sz="1800" b="1" dirty="0">
                <a:latin typeface="Avenir Next Condensed Medium"/>
              </a:rPr>
              <a:t>cement his own </a:t>
            </a:r>
            <a:r>
              <a:rPr lang="en-US" sz="1800" b="1" dirty="0" smtClean="0">
                <a:latin typeface="Avenir Next Condensed Medium"/>
              </a:rPr>
              <a:t>power??</a:t>
            </a:r>
          </a:p>
          <a:p>
            <a:pPr marL="0" indent="0">
              <a:buNone/>
            </a:pPr>
            <a:endParaRPr lang="en-US" sz="1800" b="1" dirty="0">
              <a:latin typeface="Avenir Next Condensed Medium"/>
            </a:endParaRPr>
          </a:p>
          <a:p>
            <a:r>
              <a:rPr lang="en-GB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Condensed Medium"/>
              </a:rPr>
              <a:t>Outside </a:t>
            </a:r>
            <a:r>
              <a:rPr lang="en-GB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Condensed Medium"/>
              </a:rPr>
              <a:t>the borders: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Avenir Next Condensed Medium"/>
              </a:rPr>
              <a:t>Lebanese </a:t>
            </a:r>
            <a:r>
              <a:rPr lang="en-GB" sz="1800" dirty="0">
                <a:latin typeface="Avenir Next Condensed Medium"/>
              </a:rPr>
              <a:t>Prime </a:t>
            </a:r>
            <a:r>
              <a:rPr lang="en-GB" sz="1800" dirty="0">
                <a:latin typeface="Avenir Next Condensed Medium"/>
              </a:rPr>
              <a:t>Minister </a:t>
            </a:r>
            <a:r>
              <a:rPr lang="en-US" sz="1800" dirty="0">
                <a:latin typeface="Avenir Next Condensed Medium"/>
              </a:rPr>
              <a:t>unexpectedly resigned </a:t>
            </a:r>
            <a:r>
              <a:rPr lang="en-GB" sz="1800" dirty="0">
                <a:latin typeface="Avenir Next Condensed Medium"/>
              </a:rPr>
              <a:t>and </a:t>
            </a:r>
            <a:r>
              <a:rPr lang="en-GB" sz="1800" dirty="0">
                <a:latin typeface="Avenir Next Condensed Medium"/>
              </a:rPr>
              <a:t>is said to be detained by Saudi </a:t>
            </a:r>
            <a:r>
              <a:rPr lang="en-GB" sz="1800" dirty="0">
                <a:latin typeface="Avenir Next Condensed Medium"/>
              </a:rPr>
              <a:t>forces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Avenir Next Condensed Medium"/>
              </a:rPr>
              <a:t> </a:t>
            </a:r>
            <a:r>
              <a:rPr lang="en-GB" sz="1800" dirty="0">
                <a:latin typeface="Avenir Next Condensed Medium"/>
              </a:rPr>
              <a:t>Yemen </a:t>
            </a:r>
            <a:r>
              <a:rPr lang="en-GB" sz="1800" dirty="0">
                <a:latin typeface="Avenir Next Condensed Medium"/>
              </a:rPr>
              <a:t>fired a missile </a:t>
            </a:r>
            <a:r>
              <a:rPr lang="en-GB" sz="1800" dirty="0">
                <a:latin typeface="Avenir Next Condensed Medium"/>
              </a:rPr>
              <a:t>toward </a:t>
            </a:r>
            <a:r>
              <a:rPr lang="en-GB" sz="1800" dirty="0" smtClean="0">
                <a:latin typeface="Avenir Next Condensed Medium"/>
              </a:rPr>
              <a:t>Riyadh and </a:t>
            </a:r>
            <a:r>
              <a:rPr lang="en-GB" sz="1800" dirty="0">
                <a:latin typeface="Avenir Next Condensed Medium"/>
              </a:rPr>
              <a:t>it is still not clear who financed the missile </a:t>
            </a:r>
            <a:r>
              <a:rPr lang="en-GB" sz="1800" dirty="0" smtClean="0">
                <a:latin typeface="Avenir Next Condensed Medium"/>
              </a:rPr>
              <a:t>launch</a:t>
            </a:r>
            <a:r>
              <a:rPr lang="en-GB" sz="1800" dirty="0">
                <a:latin typeface="Avenir Next Condensed Medium"/>
              </a:rPr>
              <a:t/>
            </a:r>
            <a:br>
              <a:rPr lang="en-GB" sz="1800" dirty="0">
                <a:latin typeface="Avenir Next Condensed Medium"/>
              </a:rPr>
            </a:br>
            <a:r>
              <a:rPr lang="en-US" sz="1800" dirty="0">
                <a:latin typeface="Avenir Next Condensed Medium"/>
              </a:rPr>
              <a:t>MBS </a:t>
            </a:r>
            <a:r>
              <a:rPr lang="en-US" sz="1800" dirty="0">
                <a:latin typeface="Avenir Next Condensed Medium"/>
              </a:rPr>
              <a:t>accused Iran of “direct military aggression” by supplying missiles to Houthi rebels in </a:t>
            </a:r>
            <a:r>
              <a:rPr lang="en-US" sz="1800" dirty="0" smtClean="0">
                <a:latin typeface="Avenir Next Condensed Medium"/>
              </a:rPr>
              <a:t>Yemen</a:t>
            </a:r>
            <a:endParaRPr lang="en-GB" sz="1800" dirty="0">
              <a:latin typeface="Avenir Next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846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Reaction</a:t>
            </a:r>
            <a:r>
              <a:rPr lang="fr-FR" dirty="0" smtClean="0"/>
              <a:t> on the </a:t>
            </a:r>
            <a:r>
              <a:rPr lang="fr-FR" dirty="0" err="1" smtClean="0"/>
              <a:t>market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654C-24C6-4ACE-9AFC-3BAC8391D49F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865" y="1672596"/>
            <a:ext cx="7985729" cy="45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1741</TotalTime>
  <Words>263</Words>
  <Application>Microsoft Office PowerPoint</Application>
  <PresentationFormat>Grand écran</PresentationFormat>
  <Paragraphs>87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Avenir Next Condensed Demi Bold</vt:lpstr>
      <vt:lpstr>Avenir Next Condensed Medium</vt:lpstr>
      <vt:lpstr>Calibri</vt:lpstr>
      <vt:lpstr>Franklin Gothic Book</vt:lpstr>
      <vt:lpstr>Wingdings</vt:lpstr>
      <vt:lpstr>Crop</vt:lpstr>
      <vt:lpstr>LOMBArdy and veneto: the next catalonia? &amp; SAUDI ARABIA’s anti-corruption crackdown</vt:lpstr>
      <vt:lpstr>What lead to the public vote?</vt:lpstr>
      <vt:lpstr>What was the outcome of the ballots?</vt:lpstr>
      <vt:lpstr>The Italian referendum: a game-changer?</vt:lpstr>
      <vt:lpstr>Reaction on Italy’s 10-Year Yield</vt:lpstr>
      <vt:lpstr>Présentation PowerPoint</vt:lpstr>
      <vt:lpstr>What lead to the crackdown?</vt:lpstr>
      <vt:lpstr>What happened?</vt:lpstr>
      <vt:lpstr>Reaction on the market</vt:lpstr>
      <vt:lpstr>Reaction on the market</vt:lpstr>
      <vt:lpstr>Reaction on the market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Trump fiscal policy</dc:title>
  <dc:creator>PARIS, Shadie</dc:creator>
  <cp:lastModifiedBy>Shadie Paris</cp:lastModifiedBy>
  <cp:revision>68</cp:revision>
  <dcterms:created xsi:type="dcterms:W3CDTF">2017-10-04T14:07:11Z</dcterms:created>
  <dcterms:modified xsi:type="dcterms:W3CDTF">2017-11-08T08:26:53Z</dcterms:modified>
</cp:coreProperties>
</file>