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drawing9.xml" ContentType="application/vnd.ms-office.drawingml.diagramDrawing+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60" r:id="rId3"/>
    <p:sldId id="259" r:id="rId4"/>
    <p:sldId id="286" r:id="rId5"/>
    <p:sldId id="287" r:id="rId6"/>
    <p:sldId id="289" r:id="rId7"/>
    <p:sldId id="288" r:id="rId8"/>
    <p:sldId id="290" r:id="rId9"/>
    <p:sldId id="291" r:id="rId10"/>
    <p:sldId id="261" r:id="rId11"/>
    <p:sldId id="266" r:id="rId12"/>
    <p:sldId id="285" r:id="rId13"/>
    <p:sldId id="268" r:id="rId14"/>
    <p:sldId id="265" r:id="rId15"/>
    <p:sldId id="281" r:id="rId16"/>
    <p:sldId id="283" r:id="rId17"/>
    <p:sldId id="282" r:id="rId1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3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1DF21"/>
    <a:srgbClr val="CC9900"/>
    <a:srgbClr val="30EC46"/>
    <a:srgbClr val="17E930"/>
    <a:srgbClr val="E6F523"/>
    <a:srgbClr val="F888CB"/>
    <a:srgbClr val="66FF66"/>
    <a:srgbClr val="D60093"/>
    <a:srgbClr val="CC3300"/>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821" autoAdjust="0"/>
  </p:normalViewPr>
  <p:slideViewPr>
    <p:cSldViewPr>
      <p:cViewPr varScale="1">
        <p:scale>
          <a:sx n="73" d="100"/>
          <a:sy n="73" d="100"/>
        </p:scale>
        <p:origin x="-1296" y="-96"/>
      </p:cViewPr>
      <p:guideLst>
        <p:guide orient="horz" pos="343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9C2C1C-6069-465B-8812-298FA31A39CF}" type="doc">
      <dgm:prSet loTypeId="urn:microsoft.com/office/officeart/2005/8/layout/target3" loCatId="relationship" qsTypeId="urn:microsoft.com/office/officeart/2005/8/quickstyle/simple5" qsCatId="simple" csTypeId="urn:microsoft.com/office/officeart/2005/8/colors/accent0_3" csCatId="mainScheme" phldr="1"/>
      <dgm:spPr/>
      <dgm:t>
        <a:bodyPr/>
        <a:lstStyle/>
        <a:p>
          <a:endParaRPr lang="fr-FR"/>
        </a:p>
      </dgm:t>
    </dgm:pt>
    <dgm:pt modelId="{6AE7F1BF-30CA-4068-9324-1BA8414C36B7}">
      <dgm:prSet phldrT="[Texte]" custT="1">
        <dgm:style>
          <a:lnRef idx="0">
            <a:schemeClr val="accent2"/>
          </a:lnRef>
          <a:fillRef idx="3">
            <a:schemeClr val="accent2"/>
          </a:fillRef>
          <a:effectRef idx="3">
            <a:schemeClr val="accent2"/>
          </a:effectRef>
          <a:fontRef idx="minor">
            <a:schemeClr val="lt1"/>
          </a:fontRef>
        </dgm:style>
      </dgm:prSet>
      <dgm:spPr/>
      <dgm:t>
        <a:bodyPr/>
        <a:lstStyle/>
        <a:p>
          <a:r>
            <a:rPr lang="fr-FR" sz="1800" b="1" kern="1200" dirty="0" smtClean="0">
              <a:solidFill>
                <a:srgbClr val="FFFF00"/>
              </a:solidFill>
              <a:latin typeface="Arial Black" pitchFamily="34" charset="0"/>
              <a:ea typeface="+mn-ea"/>
              <a:cs typeface="+mn-cs"/>
            </a:rPr>
            <a:t>L’actualité reste encore un vaste terrain à explorer, tant par les professionnels que par le « grand public ».</a:t>
          </a:r>
        </a:p>
      </dgm:t>
    </dgm:pt>
    <dgm:pt modelId="{438D67B8-ED1E-4708-B73E-E45ABA89D177}" type="parTrans" cxnId="{00C09020-D5E1-4EF2-B168-98F6080D8F8A}">
      <dgm:prSet/>
      <dgm:spPr/>
      <dgm:t>
        <a:bodyPr/>
        <a:lstStyle/>
        <a:p>
          <a:endParaRPr lang="fr-FR"/>
        </a:p>
      </dgm:t>
    </dgm:pt>
    <dgm:pt modelId="{A476AABB-04FC-46B2-8634-813A221E7907}" type="sibTrans" cxnId="{00C09020-D5E1-4EF2-B168-98F6080D8F8A}">
      <dgm:prSet/>
      <dgm:spPr/>
      <dgm:t>
        <a:bodyPr/>
        <a:lstStyle/>
        <a:p>
          <a:endParaRPr lang="fr-FR"/>
        </a:p>
      </dgm:t>
    </dgm:pt>
    <dgm:pt modelId="{C1D4ECD2-DEE9-4518-9F8A-9989F2596285}">
      <dgm:prSet phldrT="[Texte]" custT="1">
        <dgm:style>
          <a:lnRef idx="0">
            <a:schemeClr val="accent1"/>
          </a:lnRef>
          <a:fillRef idx="3">
            <a:schemeClr val="accent1"/>
          </a:fillRef>
          <a:effectRef idx="3">
            <a:schemeClr val="accent1"/>
          </a:effectRef>
          <a:fontRef idx="minor">
            <a:schemeClr val="lt1"/>
          </a:fontRef>
        </dgm:style>
      </dgm:prSet>
      <dgm:spPr/>
      <dgm:t>
        <a:bodyPr/>
        <a:lstStyle/>
        <a:p>
          <a:r>
            <a:rPr lang="fr-FR" sz="1800" b="1" kern="1200" dirty="0" smtClean="0">
              <a:solidFill>
                <a:srgbClr val="FFFF00"/>
              </a:solidFill>
              <a:latin typeface="Arial Black" pitchFamily="34" charset="0"/>
              <a:ea typeface="+mn-ea"/>
              <a:cs typeface="+mn-cs"/>
            </a:rPr>
            <a:t>Toute collaboration ne pourrait être que profitable.</a:t>
          </a:r>
        </a:p>
      </dgm:t>
    </dgm:pt>
    <dgm:pt modelId="{F134E11C-99FF-4E2F-9D9C-8B7254F8FBBC}" type="parTrans" cxnId="{3A757CF8-EBA8-4025-9478-2437F391FB6E}">
      <dgm:prSet/>
      <dgm:spPr/>
      <dgm:t>
        <a:bodyPr/>
        <a:lstStyle/>
        <a:p>
          <a:endParaRPr lang="fr-FR"/>
        </a:p>
      </dgm:t>
    </dgm:pt>
    <dgm:pt modelId="{91C83658-6625-4F6B-A0C2-715A848F8C68}" type="sibTrans" cxnId="{3A757CF8-EBA8-4025-9478-2437F391FB6E}">
      <dgm:prSet/>
      <dgm:spPr/>
      <dgm:t>
        <a:bodyPr/>
        <a:lstStyle/>
        <a:p>
          <a:endParaRPr lang="fr-FR"/>
        </a:p>
      </dgm:t>
    </dgm:pt>
    <dgm:pt modelId="{3C475EED-D986-4BA0-9D81-74B04BF3DF0B}" type="pres">
      <dgm:prSet presAssocID="{039C2C1C-6069-465B-8812-298FA31A39CF}" presName="Name0" presStyleCnt="0">
        <dgm:presLayoutVars>
          <dgm:chMax val="7"/>
          <dgm:dir/>
          <dgm:animLvl val="lvl"/>
          <dgm:resizeHandles val="exact"/>
        </dgm:presLayoutVars>
      </dgm:prSet>
      <dgm:spPr/>
      <dgm:t>
        <a:bodyPr/>
        <a:lstStyle/>
        <a:p>
          <a:endParaRPr lang="fr-FR"/>
        </a:p>
      </dgm:t>
    </dgm:pt>
    <dgm:pt modelId="{77F773A9-604C-4BCD-A835-D1F374BAEFF5}" type="pres">
      <dgm:prSet presAssocID="{6AE7F1BF-30CA-4068-9324-1BA8414C36B7}" presName="circle1" presStyleLbl="node1" presStyleIdx="0" presStyleCnt="2"/>
      <dgm:spPr/>
    </dgm:pt>
    <dgm:pt modelId="{2868776D-5015-4917-9A33-D87202F345A1}" type="pres">
      <dgm:prSet presAssocID="{6AE7F1BF-30CA-4068-9324-1BA8414C36B7}" presName="space" presStyleCnt="0"/>
      <dgm:spPr/>
    </dgm:pt>
    <dgm:pt modelId="{340D6F67-0F56-482C-8413-634488B9EBD6}" type="pres">
      <dgm:prSet presAssocID="{6AE7F1BF-30CA-4068-9324-1BA8414C36B7}" presName="rect1" presStyleLbl="alignAcc1" presStyleIdx="0" presStyleCnt="2"/>
      <dgm:spPr/>
      <dgm:t>
        <a:bodyPr/>
        <a:lstStyle/>
        <a:p>
          <a:endParaRPr lang="fr-FR"/>
        </a:p>
      </dgm:t>
    </dgm:pt>
    <dgm:pt modelId="{07518240-A096-4AB5-9C18-27932143319D}" type="pres">
      <dgm:prSet presAssocID="{C1D4ECD2-DEE9-4518-9F8A-9989F2596285}" presName="vertSpace2" presStyleLbl="node1" presStyleIdx="0" presStyleCnt="2"/>
      <dgm:spPr/>
    </dgm:pt>
    <dgm:pt modelId="{42064EC3-7067-4EB8-996D-034EEE7BEC65}" type="pres">
      <dgm:prSet presAssocID="{C1D4ECD2-DEE9-4518-9F8A-9989F2596285}" presName="circle2" presStyleLbl="node1" presStyleIdx="1" presStyleCnt="2"/>
      <dgm:spPr/>
    </dgm:pt>
    <dgm:pt modelId="{8C518B99-86BD-4F9F-BD33-2ED4C6C5950F}" type="pres">
      <dgm:prSet presAssocID="{C1D4ECD2-DEE9-4518-9F8A-9989F2596285}" presName="rect2" presStyleLbl="alignAcc1" presStyleIdx="1" presStyleCnt="2"/>
      <dgm:spPr/>
      <dgm:t>
        <a:bodyPr/>
        <a:lstStyle/>
        <a:p>
          <a:endParaRPr lang="fr-FR"/>
        </a:p>
      </dgm:t>
    </dgm:pt>
    <dgm:pt modelId="{6ACB9240-DBB4-431C-BF09-2745BD7A9320}" type="pres">
      <dgm:prSet presAssocID="{6AE7F1BF-30CA-4068-9324-1BA8414C36B7}" presName="rect1ParTxNoCh" presStyleLbl="alignAcc1" presStyleIdx="1" presStyleCnt="2">
        <dgm:presLayoutVars>
          <dgm:chMax val="1"/>
          <dgm:bulletEnabled val="1"/>
        </dgm:presLayoutVars>
      </dgm:prSet>
      <dgm:spPr/>
      <dgm:t>
        <a:bodyPr/>
        <a:lstStyle/>
        <a:p>
          <a:endParaRPr lang="fr-FR"/>
        </a:p>
      </dgm:t>
    </dgm:pt>
    <dgm:pt modelId="{1A1B09F6-AB2B-4D3B-A86D-0CCFC11727D2}" type="pres">
      <dgm:prSet presAssocID="{C1D4ECD2-DEE9-4518-9F8A-9989F2596285}" presName="rect2ParTxNoCh" presStyleLbl="alignAcc1" presStyleIdx="1" presStyleCnt="2">
        <dgm:presLayoutVars>
          <dgm:chMax val="1"/>
          <dgm:bulletEnabled val="1"/>
        </dgm:presLayoutVars>
      </dgm:prSet>
      <dgm:spPr/>
      <dgm:t>
        <a:bodyPr/>
        <a:lstStyle/>
        <a:p>
          <a:endParaRPr lang="fr-FR"/>
        </a:p>
      </dgm:t>
    </dgm:pt>
  </dgm:ptLst>
  <dgm:cxnLst>
    <dgm:cxn modelId="{00C09020-D5E1-4EF2-B168-98F6080D8F8A}" srcId="{039C2C1C-6069-465B-8812-298FA31A39CF}" destId="{6AE7F1BF-30CA-4068-9324-1BA8414C36B7}" srcOrd="0" destOrd="0" parTransId="{438D67B8-ED1E-4708-B73E-E45ABA89D177}" sibTransId="{A476AABB-04FC-46B2-8634-813A221E7907}"/>
    <dgm:cxn modelId="{8BF38C9D-0B35-4F0F-B745-F808053ED713}" type="presOf" srcId="{039C2C1C-6069-465B-8812-298FA31A39CF}" destId="{3C475EED-D986-4BA0-9D81-74B04BF3DF0B}" srcOrd="0" destOrd="0" presId="urn:microsoft.com/office/officeart/2005/8/layout/target3"/>
    <dgm:cxn modelId="{CFF2B858-D5DC-4197-8402-E3A277241F2A}" type="presOf" srcId="{6AE7F1BF-30CA-4068-9324-1BA8414C36B7}" destId="{340D6F67-0F56-482C-8413-634488B9EBD6}" srcOrd="0" destOrd="0" presId="urn:microsoft.com/office/officeart/2005/8/layout/target3"/>
    <dgm:cxn modelId="{7D241744-9F79-4A38-910B-8AD3B0B36D72}" type="presOf" srcId="{6AE7F1BF-30CA-4068-9324-1BA8414C36B7}" destId="{6ACB9240-DBB4-431C-BF09-2745BD7A9320}" srcOrd="1" destOrd="0" presId="urn:microsoft.com/office/officeart/2005/8/layout/target3"/>
    <dgm:cxn modelId="{8A5C43B9-88EB-4EF3-A721-9F5B212060FD}" type="presOf" srcId="{C1D4ECD2-DEE9-4518-9F8A-9989F2596285}" destId="{8C518B99-86BD-4F9F-BD33-2ED4C6C5950F}" srcOrd="0" destOrd="0" presId="urn:microsoft.com/office/officeart/2005/8/layout/target3"/>
    <dgm:cxn modelId="{3A757CF8-EBA8-4025-9478-2437F391FB6E}" srcId="{039C2C1C-6069-465B-8812-298FA31A39CF}" destId="{C1D4ECD2-DEE9-4518-9F8A-9989F2596285}" srcOrd="1" destOrd="0" parTransId="{F134E11C-99FF-4E2F-9D9C-8B7254F8FBBC}" sibTransId="{91C83658-6625-4F6B-A0C2-715A848F8C68}"/>
    <dgm:cxn modelId="{48DF5305-FC11-4846-9178-57E5F4B8EE5F}" type="presOf" srcId="{C1D4ECD2-DEE9-4518-9F8A-9989F2596285}" destId="{1A1B09F6-AB2B-4D3B-A86D-0CCFC11727D2}" srcOrd="1" destOrd="0" presId="urn:microsoft.com/office/officeart/2005/8/layout/target3"/>
    <dgm:cxn modelId="{91613A2D-110F-497D-9494-94D74811BDE3}" type="presParOf" srcId="{3C475EED-D986-4BA0-9D81-74B04BF3DF0B}" destId="{77F773A9-604C-4BCD-A835-D1F374BAEFF5}" srcOrd="0" destOrd="0" presId="urn:microsoft.com/office/officeart/2005/8/layout/target3"/>
    <dgm:cxn modelId="{5114FD80-D6FC-45BF-A934-44710A70B021}" type="presParOf" srcId="{3C475EED-D986-4BA0-9D81-74B04BF3DF0B}" destId="{2868776D-5015-4917-9A33-D87202F345A1}" srcOrd="1" destOrd="0" presId="urn:microsoft.com/office/officeart/2005/8/layout/target3"/>
    <dgm:cxn modelId="{76B40228-784E-46F5-8C95-631BA247298D}" type="presParOf" srcId="{3C475EED-D986-4BA0-9D81-74B04BF3DF0B}" destId="{340D6F67-0F56-482C-8413-634488B9EBD6}" srcOrd="2" destOrd="0" presId="urn:microsoft.com/office/officeart/2005/8/layout/target3"/>
    <dgm:cxn modelId="{7892C1EA-1936-49A1-BFBC-32265B877EA1}" type="presParOf" srcId="{3C475EED-D986-4BA0-9D81-74B04BF3DF0B}" destId="{07518240-A096-4AB5-9C18-27932143319D}" srcOrd="3" destOrd="0" presId="urn:microsoft.com/office/officeart/2005/8/layout/target3"/>
    <dgm:cxn modelId="{0BD5C0BA-F8D8-45D6-9E82-C8DF37EE7582}" type="presParOf" srcId="{3C475EED-D986-4BA0-9D81-74B04BF3DF0B}" destId="{42064EC3-7067-4EB8-996D-034EEE7BEC65}" srcOrd="4" destOrd="0" presId="urn:microsoft.com/office/officeart/2005/8/layout/target3"/>
    <dgm:cxn modelId="{A14CEB65-B09C-4640-BE6C-BDA67AFEC0A8}" type="presParOf" srcId="{3C475EED-D986-4BA0-9D81-74B04BF3DF0B}" destId="{8C518B99-86BD-4F9F-BD33-2ED4C6C5950F}" srcOrd="5" destOrd="0" presId="urn:microsoft.com/office/officeart/2005/8/layout/target3"/>
    <dgm:cxn modelId="{FC5EB9D1-6D82-43EA-9295-5012F4501B14}" type="presParOf" srcId="{3C475EED-D986-4BA0-9D81-74B04BF3DF0B}" destId="{6ACB9240-DBB4-431C-BF09-2745BD7A9320}" srcOrd="6" destOrd="0" presId="urn:microsoft.com/office/officeart/2005/8/layout/target3"/>
    <dgm:cxn modelId="{8295050C-CCA1-42C4-A288-AEBD912A4662}" type="presParOf" srcId="{3C475EED-D986-4BA0-9D81-74B04BF3DF0B}" destId="{1A1B09F6-AB2B-4D3B-A86D-0CCFC11727D2}" srcOrd="7" destOrd="0" presId="urn:microsoft.com/office/officeart/2005/8/layout/target3"/>
  </dgm:cxnLst>
  <dgm:bg/>
  <dgm:whole/>
</dgm:dataModel>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ACB4DE-1A2F-4ADB-88D6-90F266A07F60}">
      <dsp:nvSpPr>
        <dsp:cNvPr id="0" name=""/>
        <dsp:cNvSpPr/>
      </dsp:nvSpPr>
      <dsp:spPr>
        <a:xfrm>
          <a:off x="0" y="0"/>
          <a:ext cx="3786214" cy="3786214"/>
        </a:xfrm>
        <a:prstGeom prst="pie">
          <a:avLst>
            <a:gd name="adj1" fmla="val 5400000"/>
            <a:gd name="adj2" fmla="val 16200000"/>
          </a:avLst>
        </a:prstGeom>
        <a:gradFill rotWithShape="0">
          <a:gsLst>
            <a:gs pos="0">
              <a:schemeClr val="accent1">
                <a:hueOff val="0"/>
                <a:satOff val="0"/>
                <a:lumOff val="0"/>
                <a:alphaOff val="0"/>
                <a:shade val="47500"/>
                <a:satMod val="137000"/>
              </a:schemeClr>
            </a:gs>
            <a:gs pos="55000">
              <a:schemeClr val="accent1">
                <a:hueOff val="0"/>
                <a:satOff val="0"/>
                <a:lumOff val="0"/>
                <a:alphaOff val="0"/>
                <a:shade val="69000"/>
                <a:satMod val="137000"/>
              </a:schemeClr>
            </a:gs>
            <a:gs pos="100000">
              <a:schemeClr val="accent1">
                <a:hueOff val="0"/>
                <a:satOff val="0"/>
                <a:lumOff val="0"/>
                <a:alphaOff val="0"/>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sp>
    <dsp:sp modelId="{D1209185-0660-4ABE-B98B-16D7FF309B74}">
      <dsp:nvSpPr>
        <dsp:cNvPr id="0" name=""/>
        <dsp:cNvSpPr/>
      </dsp:nvSpPr>
      <dsp:spPr>
        <a:xfrm>
          <a:off x="1893107" y="0"/>
          <a:ext cx="7036643" cy="3786214"/>
        </a:xfrm>
        <a:prstGeom prst="rect">
          <a:avLst/>
        </a:prstGeom>
        <a:gradFill rotWithShape="1">
          <a:gsLst>
            <a:gs pos="0">
              <a:schemeClr val="accent1">
                <a:shade val="47500"/>
                <a:satMod val="137000"/>
              </a:schemeClr>
            </a:gs>
            <a:gs pos="55000">
              <a:schemeClr val="accent1">
                <a:shade val="69000"/>
                <a:satMod val="137000"/>
              </a:schemeClr>
            </a:gs>
            <a:gs pos="100000">
              <a:schemeClr val="accent1">
                <a:shade val="98000"/>
                <a:satMod val="137000"/>
              </a:schemeClr>
            </a:gs>
          </a:gsLst>
          <a:lin ang="16200000" scaled="0"/>
        </a:gradFill>
        <a:ln>
          <a:noFill/>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dsp:spPr>
      <dsp:style>
        <a:lnRef idx="0">
          <a:schemeClr val="accent1"/>
        </a:lnRef>
        <a:fillRef idx="3">
          <a:schemeClr val="accent1"/>
        </a:fillRef>
        <a:effectRef idx="3">
          <a:schemeClr val="accent1"/>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fr-FR" sz="2600" b="1" kern="1200" dirty="0" smtClean="0">
              <a:solidFill>
                <a:srgbClr val="FFFF00"/>
              </a:solidFill>
              <a:latin typeface="Arial Black" pitchFamily="34" charset="0"/>
            </a:rPr>
            <a:t>Des questions restent ouvertes             et d’autres aspects de la dépréciation des immobilisations méritent d’être investigués, notamment la dépréciation des immobilisations incorporelles                 et aussi bien  financières.</a:t>
          </a:r>
          <a:endParaRPr lang="fr-FR" sz="2600" b="1" kern="1200" dirty="0">
            <a:solidFill>
              <a:srgbClr val="FFFF00"/>
            </a:solidFill>
            <a:latin typeface="Arial Black" pitchFamily="34" charset="0"/>
          </a:endParaRPr>
        </a:p>
      </dsp:txBody>
      <dsp:txXfrm>
        <a:off x="1893107" y="0"/>
        <a:ext cx="7036643" cy="3786214"/>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F7E157-8E18-4551-8F29-57B39A57A569}" type="datetimeFigureOut">
              <a:rPr lang="fr-FR" smtClean="0"/>
              <a:pPr/>
              <a:t>13/04/2016</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DA359E-DE13-48C6-84D5-4E0985126DFE}" type="slidenum">
              <a:rPr lang="fr-FR" smtClean="0"/>
              <a:pPr/>
              <a:t>‹N°›</a:t>
            </a:fld>
            <a:endParaRPr lang="fr-FR" dirty="0"/>
          </a:p>
        </p:txBody>
      </p:sp>
    </p:spTree>
    <p:extLst>
      <p:ext uri="{BB962C8B-B14F-4D97-AF65-F5344CB8AC3E}">
        <p14:creationId xmlns:p14="http://schemas.microsoft.com/office/powerpoint/2010/main" xmlns="" val="3401183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9DA359E-DE13-48C6-84D5-4E0985126DFE}" type="slidenum">
              <a:rPr lang="fr-FR" smtClean="0"/>
              <a:pPr/>
              <a:t>1</a:t>
            </a:fld>
            <a:endParaRPr lang="fr-FR" dirty="0"/>
          </a:p>
        </p:txBody>
      </p:sp>
    </p:spTree>
    <p:extLst>
      <p:ext uri="{BB962C8B-B14F-4D97-AF65-F5344CB8AC3E}">
        <p14:creationId xmlns:p14="http://schemas.microsoft.com/office/powerpoint/2010/main" xmlns="" val="714041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3CB76464-5EDE-4D27-9092-683C2948C86A}" type="datetime1">
              <a:rPr lang="fr-FR" smtClean="0"/>
              <a:pPr/>
              <a:t>13/04/2016</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F3C0F3AA-DEB4-4B61-BBA0-E17378356C05}" type="datetime1">
              <a:rPr lang="fr-FR" smtClean="0"/>
              <a:pPr/>
              <a:t>13/04/2016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8DE4759C-C8CD-4B08-AE06-CB5A0557A278}" type="datetime1">
              <a:rPr lang="fr-FR" smtClean="0"/>
              <a:pPr/>
              <a:t>13/04/2016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0C710F4-B067-43BF-B3E6-3D641F6E5FF5}" type="datetime1">
              <a:rPr lang="fr-FR" smtClean="0"/>
              <a:pPr/>
              <a:t>13/04/2016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9D52206D-2044-4689-BE86-C1534FD44AB3}" type="datetime1">
              <a:rPr lang="fr-FR" smtClean="0"/>
              <a:pPr/>
              <a:t>13/04/2016</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48485831-CC24-41D0-83F7-AAAB48EBD398}" type="datetime1">
              <a:rPr lang="fr-FR" smtClean="0"/>
              <a:pPr/>
              <a:t>13/04/2016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736FC920-66E3-4052-AD54-F6414E918375}" type="datetime1">
              <a:rPr lang="fr-FR" smtClean="0"/>
              <a:pPr/>
              <a:t>13/04/2016</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8784D2AB-9005-40AB-9C5F-642455D6C1DC}" type="datetime1">
              <a:rPr lang="fr-FR" smtClean="0"/>
              <a:pPr/>
              <a:t>13/04/2016</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0C167F8-89C3-41E8-A998-404ED38FEF2A}" type="datetime1">
              <a:rPr lang="fr-FR" smtClean="0"/>
              <a:pPr/>
              <a:t>13/04/2016</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2EE4D552-A783-4F55-B613-EA86581F8269}" type="datetime1">
              <a:rPr lang="fr-FR" smtClean="0"/>
              <a:pPr/>
              <a:t>13/04/2016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A9D66567-9BB2-44DE-AA70-32AB92FDCB52}" type="slidenum">
              <a:rPr lang="fr-FR" smtClean="0"/>
              <a:pPr/>
              <a:t>‹N°›</a:t>
            </a:fld>
            <a:endParaRPr lang="fr-FR"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C5E9660D-6168-4CBF-A46F-590F3EBC5106}" type="datetime1">
              <a:rPr lang="fr-FR" smtClean="0"/>
              <a:pPr/>
              <a:t>13/04/2016</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8077200" y="6356350"/>
            <a:ext cx="609600" cy="365125"/>
          </a:xfrm>
        </p:spPr>
        <p:txBody>
          <a:bodyPr/>
          <a:lstStyle/>
          <a:p>
            <a:fld id="{A9D66567-9BB2-44DE-AA70-32AB92FDCB52}" type="slidenum">
              <a:rPr lang="fr-FR" smtClean="0"/>
              <a:pPr/>
              <a:t>‹N°›</a:t>
            </a:fld>
            <a:endParaRPr lang="fr-FR" dirty="0"/>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dirty="0"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7A38D56-B539-4B10-B918-C7570C69CDBF}" type="datetime1">
              <a:rPr lang="fr-FR" smtClean="0"/>
              <a:pPr/>
              <a:t>13/04/2016</a:t>
            </a:fld>
            <a:endParaRPr lang="fr-FR" dirty="0"/>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9D66567-9BB2-44DE-AA70-32AB92FDCB52}" type="slidenum">
              <a:rPr lang="fr-FR" smtClean="0"/>
              <a:pPr/>
              <a:t>‹N°›</a:t>
            </a:fld>
            <a:endParaRPr lang="fr-FR" dirty="0"/>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lesechos.fr/medias/2016/04/11/1212994_croissance-locde-voit-la-chine-se-stabiliser-et-les-etats-unis-inflechir-web-tete-021831603991.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lesechos.fr/medias/2016/04/11/1212995_la-france-lance-un-nouvel-emprunt-a-50-ans-web-tete-021831529636.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9.xml"/><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esc.jpg"/>
          <p:cNvPicPr>
            <a:picLocks noChangeAspect="1"/>
          </p:cNvPicPr>
          <p:nvPr/>
        </p:nvPicPr>
        <p:blipFill>
          <a:blip r:embed="rId3"/>
          <a:stretch>
            <a:fillRect/>
          </a:stretch>
        </p:blipFill>
        <p:spPr>
          <a:xfrm>
            <a:off x="3714744" y="195247"/>
            <a:ext cx="1019175" cy="1019175"/>
          </a:xfrm>
          <a:prstGeom prst="rect">
            <a:avLst/>
          </a:prstGeom>
          <a:ln>
            <a:noFill/>
          </a:ln>
          <a:effectLst>
            <a:softEdge rad="112500"/>
          </a:effectLst>
        </p:spPr>
      </p:pic>
      <p:sp>
        <p:nvSpPr>
          <p:cNvPr id="4" name="ZoneTexte 3"/>
          <p:cNvSpPr txBox="1"/>
          <p:nvPr/>
        </p:nvSpPr>
        <p:spPr>
          <a:xfrm>
            <a:off x="142844" y="2389054"/>
            <a:ext cx="8643998" cy="1754326"/>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sz="5400" b="1" dirty="0" smtClean="0">
                <a:solidFill>
                  <a:srgbClr val="FFFF00"/>
                </a:solidFill>
                <a:latin typeface="Arial Black" pitchFamily="34" charset="0"/>
              </a:rPr>
              <a:t>Actualités d’Avril 2016:</a:t>
            </a:r>
          </a:p>
        </p:txBody>
      </p:sp>
      <p:sp>
        <p:nvSpPr>
          <p:cNvPr id="7" name="Rectangle 6"/>
          <p:cNvSpPr/>
          <p:nvPr/>
        </p:nvSpPr>
        <p:spPr>
          <a:xfrm>
            <a:off x="142844" y="4429133"/>
            <a:ext cx="8858312" cy="1938992"/>
          </a:xfrm>
          <a:prstGeom prst="rect">
            <a:avLst/>
          </a:prstGeom>
        </p:spPr>
        <p:txBody>
          <a:bodyPr wrap="square">
            <a:spAutoFit/>
          </a:bodyPr>
          <a:lstStyle/>
          <a:p>
            <a:r>
              <a:rPr lang="fr-FR" sz="2400" b="1" dirty="0" smtClean="0">
                <a:solidFill>
                  <a:srgbClr val="CC0066"/>
                </a:solidFill>
                <a:latin typeface="Arial Black" pitchFamily="34" charset="0"/>
              </a:rPr>
              <a:t>Élaboré le 12/04/2016 à 8h.30min par:          </a:t>
            </a:r>
            <a:r>
              <a:rPr lang="fr-FR" sz="4000" b="1" dirty="0" smtClean="0">
                <a:solidFill>
                  <a:srgbClr val="CC0066"/>
                </a:solidFill>
                <a:latin typeface="Arial Black" pitchFamily="34" charset="0"/>
              </a:rPr>
              <a:t>G1</a:t>
            </a:r>
          </a:p>
          <a:p>
            <a:endParaRPr lang="fr-FR" sz="2000" b="1" dirty="0" smtClean="0">
              <a:solidFill>
                <a:srgbClr val="CC0066"/>
              </a:solidFill>
              <a:latin typeface="Arial Black" pitchFamily="34" charset="0"/>
            </a:endParaRPr>
          </a:p>
          <a:p>
            <a:r>
              <a:rPr lang="fr-FR" sz="2000" b="1" dirty="0" smtClean="0">
                <a:latin typeface="Arial Black" pitchFamily="34" charset="0"/>
              </a:rPr>
              <a:t>                                              </a:t>
            </a:r>
            <a:r>
              <a:rPr lang="fr-FR" sz="2000" b="1" dirty="0" err="1" smtClean="0">
                <a:solidFill>
                  <a:srgbClr val="FFFF00"/>
                </a:solidFill>
                <a:latin typeface="Arial Black" pitchFamily="34" charset="0"/>
              </a:rPr>
              <a:t>Turki</a:t>
            </a:r>
            <a:r>
              <a:rPr lang="fr-FR" sz="2000" b="1" dirty="0" smtClean="0">
                <a:solidFill>
                  <a:srgbClr val="FFFF00"/>
                </a:solidFill>
                <a:latin typeface="Arial Black" pitchFamily="34" charset="0"/>
              </a:rPr>
              <a:t>  Ameni</a:t>
            </a:r>
          </a:p>
          <a:p>
            <a:endParaRPr lang="fr-FR" sz="2000" b="1" dirty="0" smtClean="0">
              <a:solidFill>
                <a:srgbClr val="FFFF00"/>
              </a:solidFill>
              <a:latin typeface="Arial Black" pitchFamily="34" charset="0"/>
            </a:endParaRPr>
          </a:p>
          <a:p>
            <a:r>
              <a:rPr lang="fr-FR" sz="2000" b="1" dirty="0" smtClean="0">
                <a:solidFill>
                  <a:srgbClr val="FFFF00"/>
                </a:solidFill>
                <a:latin typeface="Arial Black" pitchFamily="34" charset="0"/>
              </a:rPr>
              <a:t>                                                Ghlissi Jawhara</a:t>
            </a:r>
            <a:endParaRPr lang="fr-FR" sz="2000" b="1" dirty="0">
              <a:solidFill>
                <a:srgbClr val="FFFF00"/>
              </a:solidFill>
              <a:latin typeface="Arial Black" pitchFamily="34" charset="0"/>
            </a:endParaRPr>
          </a:p>
        </p:txBody>
      </p:sp>
      <p:sp>
        <p:nvSpPr>
          <p:cNvPr id="8" name="Espace réservé du numéro de diapositive 7"/>
          <p:cNvSpPr>
            <a:spLocks noGrp="1"/>
          </p:cNvSpPr>
          <p:nvPr>
            <p:ph type="sldNum" sz="quarter" idx="12"/>
          </p:nvPr>
        </p:nvSpPr>
        <p:spPr>
          <a:xfrm>
            <a:off x="8143900" y="6215082"/>
            <a:ext cx="571504" cy="365125"/>
          </a:xfrm>
        </p:spPr>
        <p:txBody>
          <a:bodyPr/>
          <a:lstStyle/>
          <a:p>
            <a:fld id="{A9D66567-9BB2-44DE-AA70-32AB92FDCB52}" type="slidenum">
              <a:rPr lang="fr-FR" sz="3200" b="1" smtClean="0">
                <a:solidFill>
                  <a:srgbClr val="FF0000"/>
                </a:solidFill>
              </a:rPr>
              <a:pPr/>
              <a:t>1</a:t>
            </a:fld>
            <a:endParaRPr lang="fr-FR" sz="3200" b="1" dirty="0">
              <a:solidFill>
                <a:srgbClr val="FF0000"/>
              </a:solidFill>
            </a:endParaRPr>
          </a:p>
        </p:txBody>
      </p:sp>
      <p:sp>
        <p:nvSpPr>
          <p:cNvPr id="10" name="ZoneTexte 9"/>
          <p:cNvSpPr txBox="1"/>
          <p:nvPr/>
        </p:nvSpPr>
        <p:spPr>
          <a:xfrm>
            <a:off x="142844" y="487900"/>
            <a:ext cx="2932919"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fr-FR" b="1" dirty="0" smtClean="0">
                <a:latin typeface="Arial Black" pitchFamily="34" charset="0"/>
                <a:cs typeface="Aparajita" pitchFamily="34" charset="0"/>
              </a:rPr>
              <a:t>UNIVERSITE DE SFAX</a:t>
            </a:r>
            <a:endParaRPr lang="fr-FR" b="1" dirty="0">
              <a:latin typeface="Arial Black" pitchFamily="34" charset="0"/>
              <a:cs typeface="Aparajita" pitchFamily="34" charset="0"/>
            </a:endParaRPr>
          </a:p>
        </p:txBody>
      </p:sp>
      <p:sp>
        <p:nvSpPr>
          <p:cNvPr id="11" name="ZoneTexte 10"/>
          <p:cNvSpPr txBox="1"/>
          <p:nvPr/>
        </p:nvSpPr>
        <p:spPr>
          <a:xfrm>
            <a:off x="5230381" y="285728"/>
            <a:ext cx="3842213" cy="92333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b="1" dirty="0" smtClean="0">
                <a:latin typeface="Arial Black" pitchFamily="34" charset="0"/>
                <a:cs typeface="Aparajita" pitchFamily="34" charset="0"/>
              </a:rPr>
              <a:t>ECOLE SUPERIEURE DE COMMERCE</a:t>
            </a:r>
          </a:p>
          <a:p>
            <a:pPr algn="ctr"/>
            <a:r>
              <a:rPr lang="fr-FR" b="1" dirty="0" smtClean="0">
                <a:latin typeface="Arial Black" pitchFamily="34" charset="0"/>
                <a:cs typeface="Aparajita" pitchFamily="34" charset="0"/>
              </a:rPr>
              <a:t>DE SFAX</a:t>
            </a:r>
            <a:endParaRPr lang="fr-FR" b="1" dirty="0">
              <a:latin typeface="Arial Black" pitchFamily="34" charset="0"/>
              <a:cs typeface="Aparajit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10</a:t>
            </a:fld>
            <a:endParaRPr lang="fr-FR" sz="3200" b="1" dirty="0">
              <a:solidFill>
                <a:srgbClr val="FF0000"/>
              </a:solidFill>
            </a:endParaRPr>
          </a:p>
        </p:txBody>
      </p:sp>
      <p:sp>
        <p:nvSpPr>
          <p:cNvPr id="5" name="ZoneTexte 4"/>
          <p:cNvSpPr txBox="1"/>
          <p:nvPr/>
        </p:nvSpPr>
        <p:spPr>
          <a:xfrm>
            <a:off x="714348" y="714356"/>
            <a:ext cx="184731" cy="646331"/>
          </a:xfrm>
          <a:prstGeom prst="rect">
            <a:avLst/>
          </a:prstGeom>
          <a:noFill/>
        </p:spPr>
        <p:txBody>
          <a:bodyPr wrap="none" rtlCol="0">
            <a:spAutoFit/>
          </a:bodyPr>
          <a:lstStyle/>
          <a:p>
            <a:endParaRPr lang="fr-FR" b="1" cap="all" dirty="0" smtClean="0">
              <a:ln w="9000" cmpd="sng">
                <a:solidFill>
                  <a:srgbClr val="CC0066"/>
                </a:solidFill>
                <a:prstDash val="solid"/>
              </a:ln>
              <a:solidFill>
                <a:srgbClr val="FF0066"/>
              </a:solidFill>
              <a:effectLst>
                <a:reflection blurRad="12700" stA="28000" endPos="45000" dist="1000" dir="5400000" sy="-100000" algn="bl" rotWithShape="0"/>
              </a:effectLst>
            </a:endParaRPr>
          </a:p>
          <a:p>
            <a:endParaRPr lang="fr-FR" dirty="0"/>
          </a:p>
        </p:txBody>
      </p:sp>
      <p:sp>
        <p:nvSpPr>
          <p:cNvPr id="10" name="ZoneTexte 9"/>
          <p:cNvSpPr txBox="1"/>
          <p:nvPr/>
        </p:nvSpPr>
        <p:spPr>
          <a:xfrm>
            <a:off x="0" y="0"/>
            <a:ext cx="9144000" cy="707886"/>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Chine/Indicateurs-Moindres pressions déflationnistes               sur les prix producteurs:</a:t>
            </a:r>
            <a:endParaRPr lang="fr-FR" sz="2000" b="1" dirty="0">
              <a:solidFill>
                <a:srgbClr val="FFFF00"/>
              </a:solidFill>
              <a:latin typeface="Arial Black" pitchFamily="34" charset="0"/>
            </a:endParaRPr>
          </a:p>
        </p:txBody>
      </p:sp>
      <p:pic>
        <p:nvPicPr>
          <p:cNvPr id="22" name="Image 21" descr="La croissance montre évolutions divergentes, l’OCDE">
            <a:hlinkClick r:id="rId2"/>
          </p:cNvPr>
          <p:cNvPicPr/>
          <p:nvPr/>
        </p:nvPicPr>
        <p:blipFill>
          <a:blip r:embed="rId3"/>
          <a:srcRect/>
          <a:stretch>
            <a:fillRect/>
          </a:stretch>
        </p:blipFill>
        <p:spPr bwMode="auto">
          <a:xfrm>
            <a:off x="857224" y="1214422"/>
            <a:ext cx="6715172" cy="2214577"/>
          </a:xfrm>
          <a:prstGeom prst="rect">
            <a:avLst/>
          </a:prstGeom>
          <a:noFill/>
          <a:ln w="9525">
            <a:noFill/>
            <a:miter lim="800000"/>
            <a:headEnd/>
            <a:tailEnd/>
          </a:ln>
        </p:spPr>
      </p:pic>
      <p:sp>
        <p:nvSpPr>
          <p:cNvPr id="25" name="ZoneTexte 24"/>
          <p:cNvSpPr txBox="1"/>
          <p:nvPr/>
        </p:nvSpPr>
        <p:spPr>
          <a:xfrm>
            <a:off x="214282" y="3500438"/>
            <a:ext cx="8358246" cy="2585323"/>
          </a:xfrm>
          <a:prstGeom prst="rect">
            <a:avLst/>
          </a:prstGeom>
          <a:noFill/>
        </p:spPr>
        <p:txBody>
          <a:bodyPr wrap="square" rtlCol="0">
            <a:spAutoFit/>
          </a:bodyPr>
          <a:lstStyle/>
          <a:p>
            <a:r>
              <a:rPr lang="fr-FR" b="1" dirty="0" smtClean="0">
                <a:solidFill>
                  <a:schemeClr val="accent4">
                    <a:lumMod val="20000"/>
                    <a:lumOff val="80000"/>
                  </a:schemeClr>
                </a:solidFill>
                <a:latin typeface="Arial Black" pitchFamily="34" charset="0"/>
              </a:rPr>
              <a:t>PÉKIN, 11 avril  </a:t>
            </a:r>
            <a:r>
              <a:rPr lang="fr-FR" b="1" dirty="0" smtClean="0">
                <a:solidFill>
                  <a:srgbClr val="FFC000"/>
                </a:solidFill>
                <a:latin typeface="Arial Black" pitchFamily="34" charset="0"/>
              </a:rPr>
              <a:t>: Principaux indicateurs économiques chinois du mois: </a:t>
            </a:r>
          </a:p>
          <a:p>
            <a:endParaRPr lang="fr-FR" b="1" dirty="0" smtClean="0">
              <a:solidFill>
                <a:srgbClr val="FFFF00"/>
              </a:solidFill>
              <a:latin typeface="Arial Black" pitchFamily="34" charset="0"/>
            </a:endParaRPr>
          </a:p>
          <a:p>
            <a:r>
              <a:rPr lang="fr-FR" b="1" dirty="0" smtClean="0">
                <a:solidFill>
                  <a:srgbClr val="FFFF00"/>
                </a:solidFill>
                <a:latin typeface="Arial Black" pitchFamily="34" charset="0"/>
              </a:rPr>
              <a:t> PRIX PRODUCTEURS EN BAISSE DE </a:t>
            </a:r>
            <a:r>
              <a:rPr lang="fr-FR" b="1" dirty="0" smtClean="0">
                <a:solidFill>
                  <a:srgbClr val="FF0000"/>
                </a:solidFill>
                <a:latin typeface="Arial Black" pitchFamily="34" charset="0"/>
              </a:rPr>
              <a:t>4,3%</a:t>
            </a:r>
            <a:r>
              <a:rPr lang="fr-FR" b="1" dirty="0" smtClean="0">
                <a:solidFill>
                  <a:srgbClr val="FFFF00"/>
                </a:solidFill>
                <a:latin typeface="Arial Black" pitchFamily="34" charset="0"/>
              </a:rPr>
              <a:t>, INFLATION </a:t>
            </a:r>
            <a:r>
              <a:rPr lang="fr-FR" b="1" dirty="0" smtClean="0">
                <a:solidFill>
                  <a:srgbClr val="FF0000"/>
                </a:solidFill>
                <a:latin typeface="Arial Black" pitchFamily="34" charset="0"/>
              </a:rPr>
              <a:t>+2,3%</a:t>
            </a:r>
          </a:p>
          <a:p>
            <a:endParaRPr lang="fr-FR" b="1" dirty="0" smtClean="0">
              <a:solidFill>
                <a:srgbClr val="FFFF00"/>
              </a:solidFill>
              <a:latin typeface="Arial Black" pitchFamily="34" charset="0"/>
            </a:endParaRPr>
          </a:p>
          <a:p>
            <a:pPr>
              <a:buFont typeface="Wingdings" pitchFamily="2" charset="2"/>
              <a:buChar char="Ø"/>
            </a:pPr>
            <a:r>
              <a:rPr lang="fr-FR" b="1" dirty="0" smtClean="0">
                <a:solidFill>
                  <a:srgbClr val="FFFF00"/>
                </a:solidFill>
                <a:latin typeface="Arial Black" pitchFamily="34" charset="0"/>
              </a:rPr>
              <a:t>   Les prix à la production ont baissé moins fortement </a:t>
            </a:r>
          </a:p>
          <a:p>
            <a:r>
              <a:rPr lang="fr-FR" b="1" dirty="0" smtClean="0">
                <a:solidFill>
                  <a:srgbClr val="FFFF00"/>
                </a:solidFill>
                <a:latin typeface="Arial Black" pitchFamily="34" charset="0"/>
              </a:rPr>
              <a:t>que prévu en mars et l'inflation s'est stabilisée, signe d'apaisement des fortes pressions déflationnistes dans le secteur industriel.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ox(in)">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7924800" y="6448251"/>
            <a:ext cx="762000" cy="365125"/>
          </a:xfrm>
        </p:spPr>
        <p:txBody>
          <a:bodyPr/>
          <a:lstStyle/>
          <a:p>
            <a:fld id="{A9D66567-9BB2-44DE-AA70-32AB92FDCB52}" type="slidenum">
              <a:rPr lang="fr-FR" sz="3200" b="1" smtClean="0">
                <a:solidFill>
                  <a:srgbClr val="FF0000"/>
                </a:solidFill>
              </a:rPr>
              <a:pPr/>
              <a:t>11</a:t>
            </a:fld>
            <a:endParaRPr lang="fr-FR" sz="3200" b="1" dirty="0">
              <a:solidFill>
                <a:srgbClr val="FF0000"/>
              </a:solidFill>
            </a:endParaRPr>
          </a:p>
        </p:txBody>
      </p:sp>
      <p:sp>
        <p:nvSpPr>
          <p:cNvPr id="7" name="ZoneTexte 6"/>
          <p:cNvSpPr txBox="1"/>
          <p:nvPr/>
        </p:nvSpPr>
        <p:spPr>
          <a:xfrm>
            <a:off x="0" y="0"/>
            <a:ext cx="9144000" cy="707886"/>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 Panama Papers » : la bonne réaction de l’Europe:</a:t>
            </a:r>
          </a:p>
          <a:p>
            <a:endParaRPr lang="fr-FR" sz="2000" b="1" dirty="0">
              <a:solidFill>
                <a:srgbClr val="FFFF00"/>
              </a:solidFill>
              <a:latin typeface="Arial Black" pitchFamily="34" charset="0"/>
            </a:endParaRPr>
          </a:p>
        </p:txBody>
      </p:sp>
      <p:pic>
        <p:nvPicPr>
          <p:cNvPr id="17410" name="Picture 2" descr="http://www.lopinion.fr/sites/nb.com/files/styles/w_1000/public/styles/paysage/public/images/2016/04/kak_panama_papers_point_sur_la_transparence.jpg?itok=jxvjadh5"/>
          <p:cNvPicPr>
            <a:picLocks noChangeAspect="1" noChangeArrowheads="1"/>
          </p:cNvPicPr>
          <p:nvPr/>
        </p:nvPicPr>
        <p:blipFill>
          <a:blip r:embed="rId2"/>
          <a:srcRect/>
          <a:stretch>
            <a:fillRect/>
          </a:stretch>
        </p:blipFill>
        <p:spPr bwMode="auto">
          <a:xfrm>
            <a:off x="4643438" y="928670"/>
            <a:ext cx="3786214" cy="3786214"/>
          </a:xfrm>
          <a:prstGeom prst="rect">
            <a:avLst/>
          </a:prstGeom>
          <a:noFill/>
        </p:spPr>
      </p:pic>
      <p:sp>
        <p:nvSpPr>
          <p:cNvPr id="19" name="ZoneTexte 18"/>
          <p:cNvSpPr txBox="1"/>
          <p:nvPr/>
        </p:nvSpPr>
        <p:spPr>
          <a:xfrm>
            <a:off x="142844" y="4934562"/>
            <a:ext cx="8429684" cy="923330"/>
          </a:xfrm>
          <a:prstGeom prst="rect">
            <a:avLst/>
          </a:prstGeom>
          <a:noFill/>
        </p:spPr>
        <p:txBody>
          <a:bodyPr wrap="square" rtlCol="0">
            <a:spAutoFit/>
          </a:bodyPr>
          <a:lstStyle/>
          <a:p>
            <a:r>
              <a:rPr lang="fr-FR" b="1" dirty="0" smtClean="0">
                <a:solidFill>
                  <a:srgbClr val="FFFF00"/>
                </a:solidFill>
                <a:latin typeface="Arial Black" pitchFamily="34" charset="0"/>
              </a:rPr>
              <a:t>140 responsables politiques ou personnalités de premier plan </a:t>
            </a:r>
          </a:p>
          <a:p>
            <a:r>
              <a:rPr lang="fr-FR" b="1" dirty="0" smtClean="0">
                <a:solidFill>
                  <a:srgbClr val="FFFF00"/>
                </a:solidFill>
                <a:latin typeface="Arial Black" pitchFamily="34" charset="0"/>
              </a:rPr>
              <a:t>sont impliqués dans l’enregistrement de sociétés offshore dans </a:t>
            </a:r>
          </a:p>
          <a:p>
            <a:r>
              <a:rPr lang="fr-FR" b="1" dirty="0" smtClean="0">
                <a:solidFill>
                  <a:srgbClr val="FFFF00"/>
                </a:solidFill>
                <a:latin typeface="Arial Black" pitchFamily="34" charset="0"/>
              </a:rPr>
              <a:t>des paradis fiscaux via le cabinet panaméen Mossack Fonseca.</a:t>
            </a:r>
          </a:p>
        </p:txBody>
      </p:sp>
      <p:pic>
        <p:nvPicPr>
          <p:cNvPr id="20" name="Image 19" descr="4899958_7_92e6_une-manifestation-devant-la-residence-du_b9ffbd0df6af065edfd42dfc95253481.jpg"/>
          <p:cNvPicPr>
            <a:picLocks noChangeAspect="1"/>
          </p:cNvPicPr>
          <p:nvPr/>
        </p:nvPicPr>
        <p:blipFill>
          <a:blip r:embed="rId3"/>
          <a:stretch>
            <a:fillRect/>
          </a:stretch>
        </p:blipFill>
        <p:spPr>
          <a:xfrm>
            <a:off x="357158" y="928670"/>
            <a:ext cx="3929090" cy="378621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ox(in)">
                                      <p:cBhvr>
                                        <p:cTn id="13" dur="500"/>
                                        <p:tgtEl>
                                          <p:spTgt spid="20"/>
                                        </p:tgtEl>
                                      </p:cBhvr>
                                    </p:animEffect>
                                  </p:childTnLst>
                                </p:cTn>
                              </p:par>
                              <p:par>
                                <p:cTn id="14" presetID="4" presetClass="entr" presetSubtype="16" fill="hold" nodeType="withEffect">
                                  <p:stCondLst>
                                    <p:cond delay="0"/>
                                  </p:stCondLst>
                                  <p:childTnLst>
                                    <p:set>
                                      <p:cBhvr>
                                        <p:cTn id="15" dur="1" fill="hold">
                                          <p:stCondLst>
                                            <p:cond delay="0"/>
                                          </p:stCondLst>
                                        </p:cTn>
                                        <p:tgtEl>
                                          <p:spTgt spid="17410"/>
                                        </p:tgtEl>
                                        <p:attrNameLst>
                                          <p:attrName>style.visibility</p:attrName>
                                        </p:attrNameLst>
                                      </p:cBhvr>
                                      <p:to>
                                        <p:strVal val="visible"/>
                                      </p:to>
                                    </p:set>
                                    <p:animEffect transition="in" filter="box(in)">
                                      <p:cBhvr>
                                        <p:cTn id="16" dur="500"/>
                                        <p:tgtEl>
                                          <p:spTgt spid="174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12</a:t>
            </a:fld>
            <a:endParaRPr lang="fr-FR" sz="3200" b="1" dirty="0">
              <a:solidFill>
                <a:srgbClr val="FF0000"/>
              </a:solidFill>
            </a:endParaRPr>
          </a:p>
        </p:txBody>
      </p:sp>
      <p:sp>
        <p:nvSpPr>
          <p:cNvPr id="3" name="ZoneTexte 2"/>
          <p:cNvSpPr txBox="1"/>
          <p:nvPr/>
        </p:nvSpPr>
        <p:spPr>
          <a:xfrm>
            <a:off x="0" y="0"/>
            <a:ext cx="9144000" cy="707886"/>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 Panama Papers » : la bonne réaction de l’Europe:</a:t>
            </a:r>
          </a:p>
          <a:p>
            <a:endParaRPr lang="fr-FR" sz="2000" b="1" dirty="0">
              <a:solidFill>
                <a:srgbClr val="FFFF00"/>
              </a:solidFill>
              <a:latin typeface="Arial Black" pitchFamily="34" charset="0"/>
            </a:endParaRPr>
          </a:p>
        </p:txBody>
      </p:sp>
      <p:sp>
        <p:nvSpPr>
          <p:cNvPr id="4" name="ZoneTexte 3"/>
          <p:cNvSpPr txBox="1"/>
          <p:nvPr/>
        </p:nvSpPr>
        <p:spPr>
          <a:xfrm>
            <a:off x="428597" y="1285860"/>
            <a:ext cx="8429683" cy="1477328"/>
          </a:xfrm>
          <a:prstGeom prst="rect">
            <a:avLst/>
          </a:prstGeom>
          <a:noFill/>
        </p:spPr>
        <p:txBody>
          <a:bodyPr wrap="square" rtlCol="0">
            <a:spAutoFit/>
          </a:bodyPr>
          <a:lstStyle/>
          <a:p>
            <a:pPr lvl="0">
              <a:buFont typeface="Wingdings" pitchFamily="2" charset="2"/>
              <a:buChar char="ü"/>
            </a:pPr>
            <a:r>
              <a:rPr lang="fr-FR" b="1" dirty="0" smtClean="0">
                <a:solidFill>
                  <a:srgbClr val="FFFF00"/>
                </a:solidFill>
                <a:latin typeface="Arial Black" pitchFamily="34" charset="0"/>
              </a:rPr>
              <a:t>Le 11/04/2016, il y a une mobilisation des administrations </a:t>
            </a:r>
          </a:p>
          <a:p>
            <a:pPr lvl="0"/>
            <a:r>
              <a:rPr lang="fr-FR" b="1" dirty="0" smtClean="0">
                <a:solidFill>
                  <a:srgbClr val="FFFF00"/>
                </a:solidFill>
                <a:latin typeface="Arial Black" pitchFamily="34" charset="0"/>
              </a:rPr>
              <a:t>fiscales nationales.</a:t>
            </a:r>
          </a:p>
          <a:p>
            <a:pPr lvl="0"/>
            <a:r>
              <a:rPr lang="fr-FR" b="1" dirty="0" smtClean="0">
                <a:solidFill>
                  <a:srgbClr val="FFFF00"/>
                </a:solidFill>
                <a:latin typeface="Arial Black" pitchFamily="34" charset="0"/>
              </a:rPr>
              <a:t> Cette semaine présente une nouvelle directive comptable </a:t>
            </a:r>
          </a:p>
          <a:p>
            <a:pPr lvl="0"/>
            <a:r>
              <a:rPr lang="fr-FR" b="1" dirty="0" smtClean="0">
                <a:solidFill>
                  <a:srgbClr val="FFFF00"/>
                </a:solidFill>
                <a:latin typeface="Arial Black" pitchFamily="34" charset="0"/>
              </a:rPr>
              <a:t>au sein de l’Union européenne.</a:t>
            </a:r>
          </a:p>
          <a:p>
            <a:endParaRPr lang="fr-FR" dirty="0"/>
          </a:p>
        </p:txBody>
      </p:sp>
      <p:sp>
        <p:nvSpPr>
          <p:cNvPr id="6" name="ZoneTexte 5"/>
          <p:cNvSpPr txBox="1"/>
          <p:nvPr/>
        </p:nvSpPr>
        <p:spPr>
          <a:xfrm>
            <a:off x="357158" y="3014489"/>
            <a:ext cx="8342540" cy="1200329"/>
          </a:xfrm>
          <a:prstGeom prst="rect">
            <a:avLst/>
          </a:prstGeom>
          <a:noFill/>
        </p:spPr>
        <p:txBody>
          <a:bodyPr wrap="none" rtlCol="0">
            <a:spAutoFit/>
          </a:bodyPr>
          <a:lstStyle/>
          <a:p>
            <a:pPr lvl="0">
              <a:buFont typeface="Wingdings" pitchFamily="2" charset="2"/>
              <a:buChar char="ü"/>
            </a:pPr>
            <a:r>
              <a:rPr lang="fr-FR" b="1" dirty="0" smtClean="0">
                <a:solidFill>
                  <a:srgbClr val="FFFF00"/>
                </a:solidFill>
                <a:latin typeface="Arial Black" pitchFamily="34" charset="0"/>
              </a:rPr>
              <a:t>Réunion 13 avril à Paris des hauts fonctionnaires chargés</a:t>
            </a:r>
          </a:p>
          <a:p>
            <a:pPr lvl="0"/>
            <a:r>
              <a:rPr lang="fr-FR" b="1" dirty="0" smtClean="0">
                <a:solidFill>
                  <a:srgbClr val="FFFF00"/>
                </a:solidFill>
                <a:latin typeface="Arial Black" pitchFamily="34" charset="0"/>
              </a:rPr>
              <a:t> des questions fiscales au sein de l’Organisation de coopération </a:t>
            </a:r>
          </a:p>
          <a:p>
            <a:pPr lvl="0"/>
            <a:r>
              <a:rPr lang="fr-FR" b="1" dirty="0" smtClean="0">
                <a:solidFill>
                  <a:srgbClr val="FFFF00"/>
                </a:solidFill>
                <a:latin typeface="Arial Black" pitchFamily="34" charset="0"/>
              </a:rPr>
              <a:t>et de développement économiques (OCDE).</a:t>
            </a:r>
          </a:p>
          <a:p>
            <a:endParaRPr lang="fr-FR" dirty="0"/>
          </a:p>
        </p:txBody>
      </p:sp>
      <p:sp>
        <p:nvSpPr>
          <p:cNvPr id="7" name="ZoneTexte 6"/>
          <p:cNvSpPr txBox="1"/>
          <p:nvPr/>
        </p:nvSpPr>
        <p:spPr>
          <a:xfrm>
            <a:off x="214282" y="4572008"/>
            <a:ext cx="8723478" cy="1200329"/>
          </a:xfrm>
          <a:prstGeom prst="rect">
            <a:avLst/>
          </a:prstGeom>
          <a:noFill/>
        </p:spPr>
        <p:txBody>
          <a:bodyPr wrap="none" rtlCol="0">
            <a:spAutoFit/>
          </a:bodyPr>
          <a:lstStyle/>
          <a:p>
            <a:pPr lvl="0">
              <a:buFont typeface="Wingdings" pitchFamily="2" charset="2"/>
              <a:buChar char="ü"/>
            </a:pPr>
            <a:r>
              <a:rPr lang="fr-FR" b="1" dirty="0" smtClean="0">
                <a:solidFill>
                  <a:srgbClr val="FFFF00"/>
                </a:solidFill>
                <a:latin typeface="Arial Black" pitchFamily="34" charset="0"/>
              </a:rPr>
              <a:t>A l’évidence, les gouvernements occidentaux ont décidé de réagir</a:t>
            </a:r>
          </a:p>
          <a:p>
            <a:pPr lvl="0"/>
            <a:r>
              <a:rPr lang="fr-FR" b="1" dirty="0" smtClean="0">
                <a:solidFill>
                  <a:srgbClr val="FFFF00"/>
                </a:solidFill>
                <a:latin typeface="Arial Black" pitchFamily="34" charset="0"/>
              </a:rPr>
              <a:t> au plus vite aux « Panama papers », cette série de révélations </a:t>
            </a:r>
          </a:p>
          <a:p>
            <a:pPr lvl="0"/>
            <a:r>
              <a:rPr lang="fr-FR" b="1" dirty="0" smtClean="0">
                <a:solidFill>
                  <a:srgbClr val="FFFF00"/>
                </a:solidFill>
                <a:latin typeface="Arial Black" pitchFamily="34" charset="0"/>
              </a:rPr>
              <a:t>sur le monde opaque de la finance offshore et des paradis fiscaux.</a:t>
            </a: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13</a:t>
            </a:fld>
            <a:endParaRPr lang="fr-FR" sz="3200" b="1" dirty="0">
              <a:solidFill>
                <a:srgbClr val="FF0000"/>
              </a:solidFill>
            </a:endParaRPr>
          </a:p>
        </p:txBody>
      </p:sp>
      <p:sp>
        <p:nvSpPr>
          <p:cNvPr id="9" name="ZoneTexte 8"/>
          <p:cNvSpPr txBox="1"/>
          <p:nvPr/>
        </p:nvSpPr>
        <p:spPr>
          <a:xfrm>
            <a:off x="0" y="0"/>
            <a:ext cx="9144000" cy="400110"/>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La France lance un nouvel emprunt à 50 ans:</a:t>
            </a:r>
            <a:endParaRPr lang="fr-FR" sz="2000" b="1" dirty="0">
              <a:solidFill>
                <a:srgbClr val="FFFF00"/>
              </a:solidFill>
              <a:latin typeface="Arial Black" pitchFamily="34" charset="0"/>
            </a:endParaRPr>
          </a:p>
        </p:txBody>
      </p:sp>
      <p:pic>
        <p:nvPicPr>
          <p:cNvPr id="12" name="Image 11" descr="Logée Bercy, l’Agence France Trésor place dette l’Etat marchés financiers, l’appui d’une vingtaine banques (les « Spécialistes valeurs Trésor », « SVT »)">
            <a:hlinkClick r:id="rId2"/>
          </p:cNvPr>
          <p:cNvPicPr/>
          <p:nvPr/>
        </p:nvPicPr>
        <p:blipFill>
          <a:blip r:embed="rId3"/>
          <a:srcRect/>
          <a:stretch>
            <a:fillRect/>
          </a:stretch>
        </p:blipFill>
        <p:spPr bwMode="auto">
          <a:xfrm>
            <a:off x="1214414" y="857232"/>
            <a:ext cx="6500836" cy="2928958"/>
          </a:xfrm>
          <a:prstGeom prst="rect">
            <a:avLst/>
          </a:prstGeom>
          <a:noFill/>
          <a:ln w="9525">
            <a:noFill/>
            <a:miter lim="800000"/>
            <a:headEnd/>
            <a:tailEnd/>
          </a:ln>
        </p:spPr>
      </p:pic>
      <p:sp>
        <p:nvSpPr>
          <p:cNvPr id="16" name="Parchemin horizontal 15"/>
          <p:cNvSpPr/>
          <p:nvPr/>
        </p:nvSpPr>
        <p:spPr>
          <a:xfrm>
            <a:off x="214282" y="3857628"/>
            <a:ext cx="8358246" cy="228601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dirty="0" smtClean="0">
              <a:solidFill>
                <a:srgbClr val="FFFF00"/>
              </a:solidFill>
              <a:latin typeface="Arial Black" pitchFamily="34" charset="0"/>
            </a:endParaRPr>
          </a:p>
          <a:p>
            <a:pPr algn="ctr"/>
            <a:r>
              <a:rPr lang="fr-FR" b="1" dirty="0" smtClean="0">
                <a:solidFill>
                  <a:srgbClr val="FFFF00"/>
                </a:solidFill>
                <a:latin typeface="Arial Black" pitchFamily="34" charset="0"/>
              </a:rPr>
              <a:t>La faiblesse des taux pousse l’Etat à emprunter sur des maturités plus longues. La France va émettre une dette à 50 ans sachant que en Mars 2010, le coût d’emprunt était                  de 4,16 %.</a:t>
            </a:r>
          </a:p>
          <a:p>
            <a:pPr algn="ctr"/>
            <a:r>
              <a:rPr lang="fr-FR" dirty="0" smtClean="0"/>
              <a:t/>
            </a:r>
            <a:br>
              <a:rPr lang="fr-FR" dirty="0" smtClean="0"/>
            </a:b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ox(i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8072462" y="6421461"/>
            <a:ext cx="762000" cy="365125"/>
          </a:xfrm>
        </p:spPr>
        <p:txBody>
          <a:bodyPr/>
          <a:lstStyle/>
          <a:p>
            <a:fld id="{A9D66567-9BB2-44DE-AA70-32AB92FDCB52}" type="slidenum">
              <a:rPr lang="fr-FR" sz="3200" b="1" smtClean="0">
                <a:solidFill>
                  <a:srgbClr val="FF0000"/>
                </a:solidFill>
              </a:rPr>
              <a:pPr/>
              <a:t>14</a:t>
            </a:fld>
            <a:endParaRPr lang="fr-FR" sz="3200" b="1" dirty="0">
              <a:solidFill>
                <a:srgbClr val="FF0000"/>
              </a:solidFill>
            </a:endParaRPr>
          </a:p>
        </p:txBody>
      </p:sp>
      <p:sp>
        <p:nvSpPr>
          <p:cNvPr id="9" name="ZoneTexte 8"/>
          <p:cNvSpPr txBox="1"/>
          <p:nvPr/>
        </p:nvSpPr>
        <p:spPr>
          <a:xfrm>
            <a:off x="0" y="4554"/>
            <a:ext cx="9144000" cy="707886"/>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Un pont et 16 milliards de dollars : la visite fructueuse du roi d’Arabie saoudite au Caire</a:t>
            </a:r>
            <a:endParaRPr lang="fr-FR" sz="2000" b="1" dirty="0">
              <a:solidFill>
                <a:srgbClr val="FFFF00"/>
              </a:solidFill>
              <a:latin typeface="Arial Black" pitchFamily="34" charset="0"/>
            </a:endParaRPr>
          </a:p>
        </p:txBody>
      </p:sp>
      <p:pic>
        <p:nvPicPr>
          <p:cNvPr id="15362" name="Picture 2" descr="Le président égyptien Abdel-Fattah Al-Sissi reçoit le roi Salman d'Arabie saoudite, le 9 avril 2016 au Caire."/>
          <p:cNvPicPr>
            <a:picLocks noChangeAspect="1" noChangeArrowheads="1"/>
          </p:cNvPicPr>
          <p:nvPr/>
        </p:nvPicPr>
        <p:blipFill>
          <a:blip r:embed="rId2"/>
          <a:srcRect/>
          <a:stretch>
            <a:fillRect/>
          </a:stretch>
        </p:blipFill>
        <p:spPr bwMode="auto">
          <a:xfrm>
            <a:off x="928662" y="1000108"/>
            <a:ext cx="7000924" cy="2924176"/>
          </a:xfrm>
          <a:prstGeom prst="rect">
            <a:avLst/>
          </a:prstGeom>
          <a:noFill/>
        </p:spPr>
      </p:pic>
      <p:sp>
        <p:nvSpPr>
          <p:cNvPr id="14" name="Parchemin horizontal 13"/>
          <p:cNvSpPr/>
          <p:nvPr/>
        </p:nvSpPr>
        <p:spPr>
          <a:xfrm>
            <a:off x="214282" y="3929066"/>
            <a:ext cx="8358246" cy="271464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r>
            <a:br>
              <a:rPr lang="fr-FR" dirty="0" smtClean="0"/>
            </a:br>
            <a:r>
              <a:rPr lang="fr-FR" b="1" dirty="0" smtClean="0">
                <a:solidFill>
                  <a:srgbClr val="FFFF00"/>
                </a:solidFill>
                <a:latin typeface="Arial Black" pitchFamily="34" charset="0"/>
              </a:rPr>
              <a:t>L’Egypte  reste un partenaire stratégique de premier plan pour l’Arabie saoudite. Le roi Salman l’a rappelé lors d’une visite officielle de quatre jours au Caire qui s’est achevée dimanche 10 avril. Devant le Parlement égyptien, où il a été accueilli sous les applaudissements, le souverain a appelé à unifier les efforts pour « lutter contre le terrorisme »</a:t>
            </a:r>
            <a:r>
              <a:rPr lang="fr-FR" dirty="0" smtClean="0"/>
              <a:t/>
            </a:r>
            <a:br>
              <a:rPr lang="fr-FR" dirty="0" smtClean="0"/>
            </a:b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box(in)">
                                      <p:cBhvr>
                                        <p:cTn id="13" dur="500"/>
                                        <p:tgtEl>
                                          <p:spTgt spid="1536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15</a:t>
            </a:fld>
            <a:endParaRPr lang="fr-FR" sz="3200" b="1" dirty="0">
              <a:solidFill>
                <a:srgbClr val="FF0000"/>
              </a:solidFill>
            </a:endParaRPr>
          </a:p>
        </p:txBody>
      </p:sp>
      <p:sp>
        <p:nvSpPr>
          <p:cNvPr id="12" name="Forme libre 11"/>
          <p:cNvSpPr/>
          <p:nvPr/>
        </p:nvSpPr>
        <p:spPr>
          <a:xfrm>
            <a:off x="71406" y="857232"/>
            <a:ext cx="1316506" cy="1092652"/>
          </a:xfrm>
          <a:custGeom>
            <a:avLst/>
            <a:gdLst>
              <a:gd name="connsiteX0" fmla="*/ 0 w 1316506"/>
              <a:gd name="connsiteY0" fmla="*/ 546326 h 1092652"/>
              <a:gd name="connsiteX1" fmla="*/ 658253 w 1316506"/>
              <a:gd name="connsiteY1" fmla="*/ 0 h 1092652"/>
              <a:gd name="connsiteX2" fmla="*/ 1316506 w 1316506"/>
              <a:gd name="connsiteY2" fmla="*/ 546326 h 1092652"/>
              <a:gd name="connsiteX3" fmla="*/ 658253 w 1316506"/>
              <a:gd name="connsiteY3" fmla="*/ 1092652 h 1092652"/>
              <a:gd name="connsiteX4" fmla="*/ 0 w 1316506"/>
              <a:gd name="connsiteY4" fmla="*/ 546326 h 1092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506" h="1092652">
                <a:moveTo>
                  <a:pt x="0" y="546326"/>
                </a:moveTo>
                <a:cubicBezTo>
                  <a:pt x="0" y="244598"/>
                  <a:pt x="294710" y="0"/>
                  <a:pt x="658253" y="0"/>
                </a:cubicBezTo>
                <a:cubicBezTo>
                  <a:pt x="1021796" y="0"/>
                  <a:pt x="1316506" y="244598"/>
                  <a:pt x="1316506" y="546326"/>
                </a:cubicBezTo>
                <a:cubicBezTo>
                  <a:pt x="1316506" y="848054"/>
                  <a:pt x="1021796" y="1092652"/>
                  <a:pt x="658253" y="1092652"/>
                </a:cubicBezTo>
                <a:cubicBezTo>
                  <a:pt x="294710" y="1092652"/>
                  <a:pt x="0" y="848054"/>
                  <a:pt x="0" y="546326"/>
                </a:cubicBezTo>
                <a:close/>
              </a:path>
            </a:pathLst>
          </a:custGeom>
          <a:blipFill rotWithShape="0">
            <a:blip r:embed="rId2"/>
            <a:stretch>
              <a:fillRect/>
            </a:stretch>
          </a:bli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215658" tIns="182875" rIns="215658" bIns="182875" numCol="1" spcCol="1270" anchor="ctr" anchorCtr="0">
            <a:noAutofit/>
          </a:bodyPr>
          <a:lstStyle/>
          <a:p>
            <a:pPr lvl="0" algn="ctr" defTabSz="800100">
              <a:lnSpc>
                <a:spcPct val="90000"/>
              </a:lnSpc>
              <a:spcBef>
                <a:spcPct val="0"/>
              </a:spcBef>
              <a:spcAft>
                <a:spcPct val="35000"/>
              </a:spcAft>
            </a:pPr>
            <a:endParaRPr lang="fr-FR" sz="1800" b="1" kern="1200" dirty="0">
              <a:solidFill>
                <a:srgbClr val="FFFF00"/>
              </a:solidFill>
              <a:latin typeface="Arial Black" pitchFamily="34" charset="0"/>
            </a:endParaRPr>
          </a:p>
        </p:txBody>
      </p:sp>
      <p:sp>
        <p:nvSpPr>
          <p:cNvPr id="5" name="ZoneTexte 4"/>
          <p:cNvSpPr txBox="1"/>
          <p:nvPr/>
        </p:nvSpPr>
        <p:spPr>
          <a:xfrm>
            <a:off x="0" y="4554"/>
            <a:ext cx="9144000" cy="400110"/>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Conclusion :</a:t>
            </a:r>
          </a:p>
        </p:txBody>
      </p:sp>
      <p:sp>
        <p:nvSpPr>
          <p:cNvPr id="6" name="ZoneTexte 5"/>
          <p:cNvSpPr txBox="1"/>
          <p:nvPr/>
        </p:nvSpPr>
        <p:spPr>
          <a:xfrm>
            <a:off x="1071539" y="2071678"/>
            <a:ext cx="8001055" cy="1200329"/>
          </a:xfrm>
          <a:prstGeom prst="rect">
            <a:avLst/>
          </a:prstGeom>
          <a:noFill/>
        </p:spPr>
        <p:txBody>
          <a:bodyPr wrap="square" rtlCol="0">
            <a:spAutoFit/>
          </a:bodyPr>
          <a:lstStyle/>
          <a:p>
            <a:pPr>
              <a:lnSpc>
                <a:spcPct val="150000"/>
              </a:lnSpc>
            </a:pPr>
            <a:r>
              <a:rPr lang="fr-FR" b="1" dirty="0" smtClean="0">
                <a:solidFill>
                  <a:srgbClr val="FFFF00"/>
                </a:solidFill>
                <a:latin typeface="Arial Black" pitchFamily="34" charset="0"/>
              </a:rPr>
              <a:t>Il est important de se tenir informé de l'actualité </a:t>
            </a:r>
          </a:p>
          <a:p>
            <a:pPr>
              <a:lnSpc>
                <a:spcPct val="150000"/>
              </a:lnSpc>
            </a:pPr>
            <a:r>
              <a:rPr lang="fr-FR" b="1" dirty="0" smtClean="0">
                <a:solidFill>
                  <a:srgbClr val="FFFF00"/>
                </a:solidFill>
                <a:latin typeface="Arial Black" pitchFamily="34" charset="0"/>
              </a:rPr>
              <a:t>financières internationales.</a:t>
            </a:r>
          </a:p>
          <a:p>
            <a:endParaRPr lang="fr-FR" dirty="0"/>
          </a:p>
        </p:txBody>
      </p:sp>
      <p:sp>
        <p:nvSpPr>
          <p:cNvPr id="7" name="Rectangle 6"/>
          <p:cNvSpPr/>
          <p:nvPr/>
        </p:nvSpPr>
        <p:spPr>
          <a:xfrm>
            <a:off x="1000100" y="4086059"/>
            <a:ext cx="7072362" cy="1754326"/>
          </a:xfrm>
          <a:prstGeom prst="rect">
            <a:avLst/>
          </a:prstGeom>
        </p:spPr>
        <p:txBody>
          <a:bodyPr wrap="square">
            <a:spAutoFit/>
          </a:bodyPr>
          <a:lstStyle/>
          <a:p>
            <a:pPr>
              <a:lnSpc>
                <a:spcPct val="150000"/>
              </a:lnSpc>
            </a:pPr>
            <a:r>
              <a:rPr lang="fr-FR" b="1" dirty="0" smtClean="0">
                <a:solidFill>
                  <a:srgbClr val="FFFF00"/>
                </a:solidFill>
                <a:latin typeface="Arial Black" pitchFamily="34" charset="0"/>
              </a:rPr>
              <a:t>Bien sûr, une telle étude ne s’est pas faite sans difficultés : les mots eux-mêmes ont été des obstacles, et la littérature consacrée à l’actualité en tant que telle est très peu abondante.</a:t>
            </a:r>
          </a:p>
        </p:txBody>
      </p:sp>
      <p:sp>
        <p:nvSpPr>
          <p:cNvPr id="8" name="Flèche courbée vers la droite 7"/>
          <p:cNvSpPr/>
          <p:nvPr/>
        </p:nvSpPr>
        <p:spPr>
          <a:xfrm>
            <a:off x="214314" y="3143248"/>
            <a:ext cx="642910" cy="128588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16</a:t>
            </a:fld>
            <a:endParaRPr lang="fr-FR" sz="3200" b="1" dirty="0">
              <a:solidFill>
                <a:srgbClr val="FF0000"/>
              </a:solidFill>
            </a:endParaRPr>
          </a:p>
        </p:txBody>
      </p:sp>
      <p:pic>
        <p:nvPicPr>
          <p:cNvPr id="3075" name="Picture 3" descr="C:\Users\HP\AppData\Local\Microsoft\Windows\Temporary Internet Files\Content.IE5\JNNDWVPP\questionmark%20and%20man[1].jpg"/>
          <p:cNvPicPr>
            <a:picLocks noChangeAspect="1" noChangeArrowheads="1"/>
          </p:cNvPicPr>
          <p:nvPr/>
        </p:nvPicPr>
        <p:blipFill>
          <a:blip r:embed="rId2"/>
          <a:srcRect/>
          <a:stretch>
            <a:fillRect/>
          </a:stretch>
        </p:blipFill>
        <p:spPr bwMode="auto">
          <a:xfrm>
            <a:off x="500034" y="642918"/>
            <a:ext cx="2571768" cy="1785950"/>
          </a:xfrm>
          <a:prstGeom prst="rect">
            <a:avLst/>
          </a:prstGeom>
          <a:noFill/>
        </p:spPr>
      </p:pic>
      <p:sp>
        <p:nvSpPr>
          <p:cNvPr id="8" name="ZoneTexte 7"/>
          <p:cNvSpPr txBox="1"/>
          <p:nvPr/>
        </p:nvSpPr>
        <p:spPr>
          <a:xfrm>
            <a:off x="0" y="-42944"/>
            <a:ext cx="9144000" cy="400110"/>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Conclusion :</a:t>
            </a:r>
          </a:p>
        </p:txBody>
      </p:sp>
      <p:graphicFrame>
        <p:nvGraphicFramePr>
          <p:cNvPr id="7" name="Diagramme 6"/>
          <p:cNvGraphicFramePr/>
          <p:nvPr/>
        </p:nvGraphicFramePr>
        <p:xfrm>
          <a:off x="857224" y="2436834"/>
          <a:ext cx="742955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Graphic spid="7"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17</a:t>
            </a:fld>
            <a:endParaRPr lang="fr-FR" sz="3200" b="1" dirty="0">
              <a:solidFill>
                <a:srgbClr val="FF0000"/>
              </a:solidFill>
            </a:endParaRPr>
          </a:p>
        </p:txBody>
      </p:sp>
      <p:pic>
        <p:nvPicPr>
          <p:cNvPr id="3" name="Image 2" descr="lecommerce-ple-numrique-afpa-valence-fvrier-2013-33-638.jpg"/>
          <p:cNvPicPr>
            <a:picLocks noChangeAspect="1"/>
          </p:cNvPicPr>
          <p:nvPr/>
        </p:nvPicPr>
        <p:blipFill>
          <a:blip r:embed="rId2">
            <a:duotone>
              <a:schemeClr val="accent1">
                <a:shade val="45000"/>
                <a:satMod val="135000"/>
              </a:schemeClr>
              <a:prstClr val="white"/>
            </a:duotone>
          </a:blip>
          <a:stretch>
            <a:fillRect/>
          </a:stretch>
        </p:blipFill>
        <p:spPr>
          <a:xfrm>
            <a:off x="857224" y="1214422"/>
            <a:ext cx="7715304" cy="4714908"/>
          </a:xfrm>
          <a:prstGeom prst="rect">
            <a:avLst/>
          </a:prstGeom>
          <a:ln w="57150">
            <a:solidFill>
              <a:srgbClr val="D1DF21"/>
            </a:solid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7924800" y="6421461"/>
            <a:ext cx="762000" cy="365125"/>
          </a:xfrm>
        </p:spPr>
        <p:txBody>
          <a:bodyPr/>
          <a:lstStyle/>
          <a:p>
            <a:fld id="{A9D66567-9BB2-44DE-AA70-32AB92FDCB52}" type="slidenum">
              <a:rPr lang="fr-FR" sz="3200" b="1" smtClean="0">
                <a:solidFill>
                  <a:srgbClr val="FF0000"/>
                </a:solidFill>
              </a:rPr>
              <a:pPr/>
              <a:t>2</a:t>
            </a:fld>
            <a:endParaRPr lang="fr-FR" sz="3200" b="1" dirty="0">
              <a:solidFill>
                <a:srgbClr val="FF0000"/>
              </a:solidFill>
            </a:endParaRPr>
          </a:p>
        </p:txBody>
      </p:sp>
      <p:sp>
        <p:nvSpPr>
          <p:cNvPr id="6" name="Forme libre 5"/>
          <p:cNvSpPr/>
          <p:nvPr/>
        </p:nvSpPr>
        <p:spPr>
          <a:xfrm>
            <a:off x="0" y="285728"/>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1</a:t>
            </a:r>
            <a:endParaRPr lang="fr-FR" sz="3600" b="1" kern="1200" dirty="0">
              <a:solidFill>
                <a:srgbClr val="FFFF00"/>
              </a:solidFill>
            </a:endParaRPr>
          </a:p>
        </p:txBody>
      </p:sp>
      <p:sp>
        <p:nvSpPr>
          <p:cNvPr id="7" name="Forme libre 6"/>
          <p:cNvSpPr/>
          <p:nvPr/>
        </p:nvSpPr>
        <p:spPr>
          <a:xfrm>
            <a:off x="619648" y="411607"/>
            <a:ext cx="8510564" cy="588501"/>
          </a:xfrm>
          <a:custGeom>
            <a:avLst/>
            <a:gdLst>
              <a:gd name="connsiteX0" fmla="*/ 98085 w 588500"/>
              <a:gd name="connsiteY0" fmla="*/ 0 h 8510563"/>
              <a:gd name="connsiteX1" fmla="*/ 490415 w 588500"/>
              <a:gd name="connsiteY1" fmla="*/ 0 h 8510563"/>
              <a:gd name="connsiteX2" fmla="*/ 588500 w 588500"/>
              <a:gd name="connsiteY2" fmla="*/ 98085 h 8510563"/>
              <a:gd name="connsiteX3" fmla="*/ 588500 w 588500"/>
              <a:gd name="connsiteY3" fmla="*/ 8510563 h 8510563"/>
              <a:gd name="connsiteX4" fmla="*/ 588500 w 588500"/>
              <a:gd name="connsiteY4" fmla="*/ 8510563 h 8510563"/>
              <a:gd name="connsiteX5" fmla="*/ 0 w 588500"/>
              <a:gd name="connsiteY5" fmla="*/ 8510563 h 8510563"/>
              <a:gd name="connsiteX6" fmla="*/ 0 w 588500"/>
              <a:gd name="connsiteY6" fmla="*/ 8510563 h 8510563"/>
              <a:gd name="connsiteX7" fmla="*/ 0 w 588500"/>
              <a:gd name="connsiteY7" fmla="*/ 98085 h 8510563"/>
              <a:gd name="connsiteX8" fmla="*/ 98085 w 588500"/>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500" h="8510563">
                <a:moveTo>
                  <a:pt x="588500" y="1418456"/>
                </a:moveTo>
                <a:lnTo>
                  <a:pt x="588500" y="7092107"/>
                </a:lnTo>
                <a:cubicBezTo>
                  <a:pt x="588500" y="7875497"/>
                  <a:pt x="585463" y="8510556"/>
                  <a:pt x="581717" y="8510556"/>
                </a:cubicBezTo>
                <a:lnTo>
                  <a:pt x="0" y="8510556"/>
                </a:lnTo>
                <a:lnTo>
                  <a:pt x="0" y="8510556"/>
                </a:lnTo>
                <a:lnTo>
                  <a:pt x="0" y="7"/>
                </a:lnTo>
                <a:lnTo>
                  <a:pt x="0" y="7"/>
                </a:lnTo>
                <a:lnTo>
                  <a:pt x="581717" y="7"/>
                </a:lnTo>
                <a:cubicBezTo>
                  <a:pt x="585463" y="7"/>
                  <a:pt x="588500" y="635066"/>
                  <a:pt x="588500" y="1418456"/>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508" rIns="46508" bIns="46509" numCol="1" spcCol="1270" anchor="ctr" anchorCtr="0">
            <a:noAutofit/>
          </a:bodyPr>
          <a:lstStyle/>
          <a:p>
            <a:pPr marL="285750" lvl="1" indent="-285750" algn="l" defTabSz="1244600">
              <a:lnSpc>
                <a:spcPct val="90000"/>
              </a:lnSpc>
              <a:spcBef>
                <a:spcPct val="0"/>
              </a:spcBef>
              <a:spcAft>
                <a:spcPct val="15000"/>
              </a:spcAft>
              <a:buChar char="••"/>
            </a:pPr>
            <a:r>
              <a:rPr lang="fr-FR" sz="2400" b="1" kern="1200" dirty="0" smtClean="0">
                <a:solidFill>
                  <a:srgbClr val="D1DF21"/>
                </a:solidFill>
                <a:latin typeface="Arial Black" pitchFamily="34" charset="0"/>
              </a:rPr>
              <a:t>Introduction</a:t>
            </a:r>
            <a:endParaRPr lang="fr-FR" sz="2400" kern="1200" dirty="0">
              <a:solidFill>
                <a:srgbClr val="D1DF21"/>
              </a:solidFill>
              <a:latin typeface="Arial Black" pitchFamily="34" charset="0"/>
            </a:endParaRPr>
          </a:p>
        </p:txBody>
      </p:sp>
      <p:sp>
        <p:nvSpPr>
          <p:cNvPr id="8" name="Forme libre 7"/>
          <p:cNvSpPr/>
          <p:nvPr/>
        </p:nvSpPr>
        <p:spPr>
          <a:xfrm>
            <a:off x="0" y="1000108"/>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2</a:t>
            </a:r>
          </a:p>
        </p:txBody>
      </p:sp>
      <p:sp>
        <p:nvSpPr>
          <p:cNvPr id="9" name="Forme libre 8"/>
          <p:cNvSpPr/>
          <p:nvPr/>
        </p:nvSpPr>
        <p:spPr>
          <a:xfrm>
            <a:off x="633437" y="1054859"/>
            <a:ext cx="8510563" cy="588191"/>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2" rIns="46492" bIns="46494" numCol="1" spcCol="1270" anchor="ctr" anchorCtr="0">
            <a:noAutofit/>
          </a:bodyPr>
          <a:lstStyle/>
          <a:p>
            <a:pPr marL="285750" lvl="1" indent="-285750" defTabSz="1244600">
              <a:lnSpc>
                <a:spcPct val="90000"/>
              </a:lnSpc>
              <a:spcBef>
                <a:spcPct val="0"/>
              </a:spcBef>
              <a:spcAft>
                <a:spcPct val="15000"/>
              </a:spcAft>
              <a:buChar char="••"/>
            </a:pPr>
            <a:r>
              <a:rPr lang="fr-FR" sz="2400" b="1" dirty="0" smtClean="0">
                <a:solidFill>
                  <a:srgbClr val="D1DF21"/>
                </a:solidFill>
                <a:latin typeface="Arial Black" pitchFamily="34" charset="0"/>
              </a:rPr>
              <a:t>Les bourses européens</a:t>
            </a:r>
            <a:endParaRPr lang="fr-FR" sz="2400" b="1" dirty="0">
              <a:solidFill>
                <a:srgbClr val="D1DF21"/>
              </a:solidFill>
              <a:latin typeface="Arial Black" pitchFamily="34" charset="0"/>
            </a:endParaRPr>
          </a:p>
        </p:txBody>
      </p:sp>
      <p:sp>
        <p:nvSpPr>
          <p:cNvPr id="10" name="Forme libre 9"/>
          <p:cNvSpPr/>
          <p:nvPr/>
        </p:nvSpPr>
        <p:spPr>
          <a:xfrm>
            <a:off x="0" y="1738272"/>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3</a:t>
            </a:r>
          </a:p>
        </p:txBody>
      </p:sp>
      <p:sp>
        <p:nvSpPr>
          <p:cNvPr id="11" name="Forme libre 10"/>
          <p:cNvSpPr/>
          <p:nvPr/>
        </p:nvSpPr>
        <p:spPr>
          <a:xfrm>
            <a:off x="633436" y="1769239"/>
            <a:ext cx="8510563" cy="588191"/>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2" rIns="46492" bIns="46494" numCol="1" spcCol="1270" anchor="ctr" anchorCtr="0">
            <a:noAutofit/>
          </a:bodyPr>
          <a:lstStyle/>
          <a:p>
            <a:pPr marL="285750" lvl="1" indent="-285750" algn="l" defTabSz="1244600">
              <a:lnSpc>
                <a:spcPct val="90000"/>
              </a:lnSpc>
              <a:spcBef>
                <a:spcPct val="0"/>
              </a:spcBef>
              <a:spcAft>
                <a:spcPct val="15000"/>
              </a:spcAft>
              <a:buChar char="••"/>
            </a:pPr>
            <a:r>
              <a:rPr lang="fr-FR" sz="2400" b="1" kern="1200" dirty="0" smtClean="0">
                <a:solidFill>
                  <a:srgbClr val="D1DF21"/>
                </a:solidFill>
                <a:latin typeface="Arial Black" pitchFamily="34" charset="0"/>
              </a:rPr>
              <a:t>L’euro / dollar : marché hésitant , marché sans élan</a:t>
            </a:r>
          </a:p>
        </p:txBody>
      </p:sp>
      <p:sp>
        <p:nvSpPr>
          <p:cNvPr id="12" name="Forme libre 11"/>
          <p:cNvSpPr/>
          <p:nvPr/>
        </p:nvSpPr>
        <p:spPr>
          <a:xfrm>
            <a:off x="0" y="2452652"/>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4</a:t>
            </a:r>
          </a:p>
        </p:txBody>
      </p:sp>
      <p:sp>
        <p:nvSpPr>
          <p:cNvPr id="13" name="Forme libre 12"/>
          <p:cNvSpPr/>
          <p:nvPr/>
        </p:nvSpPr>
        <p:spPr>
          <a:xfrm>
            <a:off x="633436" y="2389977"/>
            <a:ext cx="8510564" cy="610395"/>
          </a:xfrm>
          <a:custGeom>
            <a:avLst/>
            <a:gdLst>
              <a:gd name="connsiteX0" fmla="*/ 161268 w 967586"/>
              <a:gd name="connsiteY0" fmla="*/ 0 h 8510563"/>
              <a:gd name="connsiteX1" fmla="*/ 806318 w 967586"/>
              <a:gd name="connsiteY1" fmla="*/ 0 h 8510563"/>
              <a:gd name="connsiteX2" fmla="*/ 967586 w 967586"/>
              <a:gd name="connsiteY2" fmla="*/ 161268 h 8510563"/>
              <a:gd name="connsiteX3" fmla="*/ 967586 w 967586"/>
              <a:gd name="connsiteY3" fmla="*/ 8510563 h 8510563"/>
              <a:gd name="connsiteX4" fmla="*/ 967586 w 967586"/>
              <a:gd name="connsiteY4" fmla="*/ 8510563 h 8510563"/>
              <a:gd name="connsiteX5" fmla="*/ 0 w 967586"/>
              <a:gd name="connsiteY5" fmla="*/ 8510563 h 8510563"/>
              <a:gd name="connsiteX6" fmla="*/ 0 w 967586"/>
              <a:gd name="connsiteY6" fmla="*/ 8510563 h 8510563"/>
              <a:gd name="connsiteX7" fmla="*/ 0 w 967586"/>
              <a:gd name="connsiteY7" fmla="*/ 161268 h 8510563"/>
              <a:gd name="connsiteX8" fmla="*/ 161268 w 967586"/>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7586" h="8510563">
                <a:moveTo>
                  <a:pt x="967586" y="1418462"/>
                </a:moveTo>
                <a:lnTo>
                  <a:pt x="967586" y="7092101"/>
                </a:lnTo>
                <a:cubicBezTo>
                  <a:pt x="967586" y="7875495"/>
                  <a:pt x="959377" y="8510559"/>
                  <a:pt x="949251" y="8510559"/>
                </a:cubicBezTo>
                <a:lnTo>
                  <a:pt x="0" y="8510559"/>
                </a:lnTo>
                <a:lnTo>
                  <a:pt x="0" y="8510559"/>
                </a:lnTo>
                <a:lnTo>
                  <a:pt x="0" y="4"/>
                </a:lnTo>
                <a:lnTo>
                  <a:pt x="0" y="4"/>
                </a:lnTo>
                <a:lnTo>
                  <a:pt x="949251" y="4"/>
                </a:lnTo>
                <a:cubicBezTo>
                  <a:pt x="959377" y="4"/>
                  <a:pt x="967586" y="635068"/>
                  <a:pt x="967586" y="1418462"/>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65014" rIns="65014" bIns="65015" numCol="1" spcCol="1270" anchor="ctr" anchorCtr="0">
            <a:noAutofit/>
          </a:bodyPr>
          <a:lstStyle/>
          <a:p>
            <a:pPr marL="0" lvl="1" indent="-285750">
              <a:lnSpc>
                <a:spcPct val="90000"/>
              </a:lnSpc>
              <a:spcBef>
                <a:spcPct val="0"/>
              </a:spcBef>
              <a:spcAft>
                <a:spcPct val="15000"/>
              </a:spcAft>
            </a:pPr>
            <a:r>
              <a:rPr lang="fr-FR" sz="2400" b="1" dirty="0" smtClean="0">
                <a:solidFill>
                  <a:srgbClr val="D1DF21"/>
                </a:solidFill>
                <a:latin typeface="Arial Black" pitchFamily="34" charset="0"/>
              </a:rPr>
              <a:t>Le prix du baril de pétrole </a:t>
            </a:r>
          </a:p>
        </p:txBody>
      </p:sp>
      <p:sp>
        <p:nvSpPr>
          <p:cNvPr id="14" name="Forme libre 13"/>
          <p:cNvSpPr/>
          <p:nvPr/>
        </p:nvSpPr>
        <p:spPr>
          <a:xfrm>
            <a:off x="0" y="3167032"/>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5</a:t>
            </a:r>
            <a:endParaRPr lang="fr-FR" sz="3600" b="1" kern="1200" dirty="0">
              <a:solidFill>
                <a:srgbClr val="FFFF00"/>
              </a:solidFill>
            </a:endParaRPr>
          </a:p>
        </p:txBody>
      </p:sp>
      <p:sp>
        <p:nvSpPr>
          <p:cNvPr id="15" name="Forme libre 14"/>
          <p:cNvSpPr/>
          <p:nvPr/>
        </p:nvSpPr>
        <p:spPr>
          <a:xfrm>
            <a:off x="633436" y="3143248"/>
            <a:ext cx="8510563" cy="588192"/>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2" rIns="46492" bIns="46495" numCol="1" spcCol="1270" anchor="ctr" anchorCtr="0">
            <a:noAutofit/>
          </a:bodyPr>
          <a:lstStyle/>
          <a:p>
            <a:pPr marL="0" lvl="1" indent="-285750">
              <a:lnSpc>
                <a:spcPct val="90000"/>
              </a:lnSpc>
              <a:spcBef>
                <a:spcPct val="0"/>
              </a:spcBef>
              <a:spcAft>
                <a:spcPct val="15000"/>
              </a:spcAft>
              <a:buChar char="••"/>
            </a:pPr>
            <a:r>
              <a:rPr lang="fr-FR" sz="2400" b="1" dirty="0" smtClean="0">
                <a:solidFill>
                  <a:srgbClr val="D1DF21"/>
                </a:solidFill>
                <a:latin typeface="Arial Black" pitchFamily="34" charset="0"/>
              </a:rPr>
              <a:t>Chine/Indicateurs économiques (OCDE)</a:t>
            </a:r>
          </a:p>
        </p:txBody>
      </p:sp>
      <p:sp>
        <p:nvSpPr>
          <p:cNvPr id="16" name="Forme libre 15"/>
          <p:cNvSpPr/>
          <p:nvPr/>
        </p:nvSpPr>
        <p:spPr>
          <a:xfrm>
            <a:off x="0" y="3857628"/>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6</a:t>
            </a:r>
            <a:endParaRPr lang="fr-FR" sz="3600" b="1" kern="1200" dirty="0">
              <a:solidFill>
                <a:srgbClr val="FFFF00"/>
              </a:solidFill>
            </a:endParaRPr>
          </a:p>
        </p:txBody>
      </p:sp>
      <p:sp>
        <p:nvSpPr>
          <p:cNvPr id="17" name="Forme libre 16"/>
          <p:cNvSpPr/>
          <p:nvPr/>
        </p:nvSpPr>
        <p:spPr>
          <a:xfrm>
            <a:off x="633436" y="3857628"/>
            <a:ext cx="8510563" cy="588192"/>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3" rIns="46492" bIns="46494" numCol="1" spcCol="1270" anchor="ctr" anchorCtr="0">
            <a:noAutofit/>
          </a:bodyPr>
          <a:lstStyle/>
          <a:p>
            <a:pPr marL="285750" lvl="1" indent="-285750" defTabSz="1244600">
              <a:lnSpc>
                <a:spcPct val="90000"/>
              </a:lnSpc>
              <a:spcBef>
                <a:spcPct val="0"/>
              </a:spcBef>
              <a:spcAft>
                <a:spcPct val="15000"/>
              </a:spcAft>
              <a:buChar char="••"/>
            </a:pPr>
            <a:r>
              <a:rPr lang="fr-FR" sz="2400" b="1" dirty="0" smtClean="0">
                <a:solidFill>
                  <a:srgbClr val="D1DF21"/>
                </a:solidFill>
                <a:latin typeface="Arial Black" pitchFamily="34" charset="0"/>
              </a:rPr>
              <a:t>« Panama Papers » : la bonne réaction de l’Europe</a:t>
            </a:r>
          </a:p>
        </p:txBody>
      </p:sp>
      <p:sp>
        <p:nvSpPr>
          <p:cNvPr id="18" name="Forme libre 17"/>
          <p:cNvSpPr/>
          <p:nvPr/>
        </p:nvSpPr>
        <p:spPr>
          <a:xfrm>
            <a:off x="0" y="4500570"/>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7</a:t>
            </a:r>
            <a:endParaRPr lang="fr-FR" sz="3600" b="1" kern="1200" dirty="0">
              <a:solidFill>
                <a:srgbClr val="FFFF00"/>
              </a:solidFill>
            </a:endParaRPr>
          </a:p>
        </p:txBody>
      </p:sp>
      <p:sp>
        <p:nvSpPr>
          <p:cNvPr id="19" name="Forme libre 18"/>
          <p:cNvSpPr/>
          <p:nvPr/>
        </p:nvSpPr>
        <p:spPr>
          <a:xfrm>
            <a:off x="633436" y="5841204"/>
            <a:ext cx="8510563" cy="588192"/>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3" rIns="46492" bIns="46494" numCol="1" spcCol="1270" anchor="ctr" anchorCtr="0">
            <a:noAutofit/>
          </a:bodyPr>
          <a:lstStyle/>
          <a:p>
            <a:pPr marL="114300" lvl="1" indent="-114300" algn="l" defTabSz="622300">
              <a:lnSpc>
                <a:spcPct val="90000"/>
              </a:lnSpc>
              <a:spcBef>
                <a:spcPct val="0"/>
              </a:spcBef>
              <a:spcAft>
                <a:spcPct val="15000"/>
              </a:spcAft>
              <a:buChar char="••"/>
            </a:pPr>
            <a:endParaRPr lang="fr-FR" sz="1400" kern="1200" dirty="0"/>
          </a:p>
          <a:p>
            <a:pPr marL="285750" lvl="1" indent="-285750" defTabSz="1244600">
              <a:lnSpc>
                <a:spcPct val="90000"/>
              </a:lnSpc>
              <a:spcBef>
                <a:spcPct val="0"/>
              </a:spcBef>
              <a:spcAft>
                <a:spcPct val="15000"/>
              </a:spcAft>
              <a:buChar char="••"/>
            </a:pPr>
            <a:r>
              <a:rPr lang="fr-FR" sz="2400" b="1" dirty="0" smtClean="0">
                <a:solidFill>
                  <a:srgbClr val="D1DF21"/>
                </a:solidFill>
                <a:latin typeface="Arial Black" pitchFamily="34" charset="0"/>
              </a:rPr>
              <a:t>Conclusion</a:t>
            </a:r>
            <a:endParaRPr lang="fr-FR" sz="2400" b="1" dirty="0">
              <a:solidFill>
                <a:srgbClr val="D1DF21"/>
              </a:solidFill>
              <a:latin typeface="Arial Black" pitchFamily="34" charset="0"/>
            </a:endParaRPr>
          </a:p>
        </p:txBody>
      </p:sp>
      <p:sp>
        <p:nvSpPr>
          <p:cNvPr id="4" name="Rectangle 3"/>
          <p:cNvSpPr/>
          <p:nvPr/>
        </p:nvSpPr>
        <p:spPr>
          <a:xfrm>
            <a:off x="642910" y="-71462"/>
            <a:ext cx="1382735" cy="588879"/>
          </a:xfrm>
          <a:prstGeom prst="rect">
            <a:avLst/>
          </a:prstGeom>
        </p:spPr>
        <p:txBody>
          <a:bodyPr wrap="square">
            <a:spAutoFit/>
          </a:bodyPr>
          <a:lstStyle/>
          <a:p>
            <a:pPr>
              <a:lnSpc>
                <a:spcPct val="150000"/>
              </a:lnSpc>
            </a:pPr>
            <a:r>
              <a:rPr lang="fr-FR" sz="2400" b="1" dirty="0" smtClean="0">
                <a:solidFill>
                  <a:srgbClr val="FF0000"/>
                </a:solidFill>
                <a:latin typeface="Arial Black" pitchFamily="34" charset="0"/>
              </a:rPr>
              <a:t>PLAN:</a:t>
            </a:r>
            <a:endParaRPr lang="fr-FR" sz="2400" b="1" dirty="0">
              <a:solidFill>
                <a:srgbClr val="FF0000"/>
              </a:solidFill>
              <a:latin typeface="Arial Black" pitchFamily="34" charset="0"/>
            </a:endParaRPr>
          </a:p>
        </p:txBody>
      </p:sp>
      <p:sp>
        <p:nvSpPr>
          <p:cNvPr id="20" name="Forme libre 19"/>
          <p:cNvSpPr/>
          <p:nvPr/>
        </p:nvSpPr>
        <p:spPr>
          <a:xfrm>
            <a:off x="642910" y="4500570"/>
            <a:ext cx="8510563" cy="588192"/>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3" rIns="46492" bIns="46494" numCol="1" spcCol="1270" anchor="ctr" anchorCtr="0">
            <a:noAutofit/>
          </a:bodyPr>
          <a:lstStyle/>
          <a:p>
            <a:pPr marL="285750" lvl="1" indent="-285750" algn="l" defTabSz="1244600">
              <a:lnSpc>
                <a:spcPct val="90000"/>
              </a:lnSpc>
              <a:spcBef>
                <a:spcPct val="0"/>
              </a:spcBef>
              <a:spcAft>
                <a:spcPct val="15000"/>
              </a:spcAft>
              <a:buFont typeface="Arial" pitchFamily="34" charset="0"/>
              <a:buChar char="•"/>
            </a:pPr>
            <a:r>
              <a:rPr lang="fr-FR" sz="2400" b="1" dirty="0" smtClean="0">
                <a:solidFill>
                  <a:srgbClr val="D1DF21"/>
                </a:solidFill>
                <a:latin typeface="Arial Black" pitchFamily="34" charset="0"/>
              </a:rPr>
              <a:t>La France: lancement d’un emprunt à 50 ans</a:t>
            </a:r>
            <a:endParaRPr lang="fr-FR" sz="2400" b="1" dirty="0">
              <a:solidFill>
                <a:srgbClr val="D1DF21"/>
              </a:solidFill>
              <a:latin typeface="Arial Black" pitchFamily="34" charset="0"/>
            </a:endParaRPr>
          </a:p>
        </p:txBody>
      </p:sp>
      <p:sp>
        <p:nvSpPr>
          <p:cNvPr id="21" name="Forme libre 20"/>
          <p:cNvSpPr/>
          <p:nvPr/>
        </p:nvSpPr>
        <p:spPr>
          <a:xfrm>
            <a:off x="642910" y="5198262"/>
            <a:ext cx="8510563" cy="588192"/>
          </a:xfrm>
          <a:custGeom>
            <a:avLst/>
            <a:gdLst>
              <a:gd name="connsiteX0" fmla="*/ 98034 w 588191"/>
              <a:gd name="connsiteY0" fmla="*/ 0 h 8510563"/>
              <a:gd name="connsiteX1" fmla="*/ 490157 w 588191"/>
              <a:gd name="connsiteY1" fmla="*/ 0 h 8510563"/>
              <a:gd name="connsiteX2" fmla="*/ 588191 w 588191"/>
              <a:gd name="connsiteY2" fmla="*/ 98034 h 8510563"/>
              <a:gd name="connsiteX3" fmla="*/ 588191 w 588191"/>
              <a:gd name="connsiteY3" fmla="*/ 8510563 h 8510563"/>
              <a:gd name="connsiteX4" fmla="*/ 588191 w 588191"/>
              <a:gd name="connsiteY4" fmla="*/ 8510563 h 8510563"/>
              <a:gd name="connsiteX5" fmla="*/ 0 w 588191"/>
              <a:gd name="connsiteY5" fmla="*/ 8510563 h 8510563"/>
              <a:gd name="connsiteX6" fmla="*/ 0 w 588191"/>
              <a:gd name="connsiteY6" fmla="*/ 8510563 h 8510563"/>
              <a:gd name="connsiteX7" fmla="*/ 0 w 588191"/>
              <a:gd name="connsiteY7" fmla="*/ 98034 h 8510563"/>
              <a:gd name="connsiteX8" fmla="*/ 98034 w 588191"/>
              <a:gd name="connsiteY8" fmla="*/ 0 h 851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91" h="8510563">
                <a:moveTo>
                  <a:pt x="588191" y="1418459"/>
                </a:moveTo>
                <a:lnTo>
                  <a:pt x="588191" y="7092104"/>
                </a:lnTo>
                <a:cubicBezTo>
                  <a:pt x="588191" y="7875502"/>
                  <a:pt x="585158" y="8510563"/>
                  <a:pt x="581416" y="8510563"/>
                </a:cubicBezTo>
                <a:lnTo>
                  <a:pt x="0" y="8510563"/>
                </a:lnTo>
                <a:lnTo>
                  <a:pt x="0" y="8510563"/>
                </a:lnTo>
                <a:lnTo>
                  <a:pt x="0" y="0"/>
                </a:lnTo>
                <a:lnTo>
                  <a:pt x="0" y="0"/>
                </a:lnTo>
                <a:lnTo>
                  <a:pt x="581416" y="0"/>
                </a:lnTo>
                <a:cubicBezTo>
                  <a:pt x="585158" y="0"/>
                  <a:pt x="588191" y="635061"/>
                  <a:pt x="588191" y="1418459"/>
                </a:cubicBezTo>
                <a:close/>
              </a:path>
            </a:pathLst>
          </a:custGeom>
        </p:spPr>
        <p:style>
          <a:lnRef idx="2">
            <a:schemeClr val="accent1">
              <a:shade val="50000"/>
            </a:schemeClr>
          </a:lnRef>
          <a:fillRef idx="1">
            <a:schemeClr val="accent1"/>
          </a:fillRef>
          <a:effectRef idx="0">
            <a:schemeClr val="accent1"/>
          </a:effectRef>
          <a:fontRef idx="minor">
            <a:schemeClr val="dk1">
              <a:hueOff val="0"/>
              <a:satOff val="0"/>
              <a:lumOff val="0"/>
              <a:alphaOff val="0"/>
            </a:schemeClr>
          </a:fontRef>
        </p:style>
        <p:txBody>
          <a:bodyPr spcFirstLastPara="0" vert="horz" wrap="square" lIns="199137" tIns="46493" rIns="46492" bIns="46494" numCol="1" spcCol="1270" anchor="ctr" anchorCtr="0">
            <a:noAutofit/>
          </a:bodyPr>
          <a:lstStyle/>
          <a:p>
            <a:pPr>
              <a:buFont typeface="Arial" pitchFamily="34" charset="0"/>
              <a:buChar char="•"/>
            </a:pPr>
            <a:r>
              <a:rPr lang="fr-FR" sz="2400" b="1" dirty="0" smtClean="0">
                <a:solidFill>
                  <a:srgbClr val="D1DF21"/>
                </a:solidFill>
                <a:latin typeface="Arial Black" pitchFamily="34" charset="0"/>
              </a:rPr>
              <a:t>Un pont et 16 milliards de dollars : la visite fructueuse du roi d’Arabie saoudite au Caire</a:t>
            </a:r>
          </a:p>
        </p:txBody>
      </p:sp>
      <p:sp>
        <p:nvSpPr>
          <p:cNvPr id="22" name="Forme libre 21"/>
          <p:cNvSpPr/>
          <p:nvPr/>
        </p:nvSpPr>
        <p:spPr>
          <a:xfrm>
            <a:off x="-32" y="5167296"/>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8</a:t>
            </a:r>
            <a:endParaRPr lang="fr-FR" sz="3600" b="1" kern="1200" dirty="0">
              <a:solidFill>
                <a:srgbClr val="FFFF00"/>
              </a:solidFill>
            </a:endParaRPr>
          </a:p>
        </p:txBody>
      </p:sp>
      <p:sp>
        <p:nvSpPr>
          <p:cNvPr id="23" name="Forme libre 22"/>
          <p:cNvSpPr/>
          <p:nvPr/>
        </p:nvSpPr>
        <p:spPr>
          <a:xfrm>
            <a:off x="9473" y="5810238"/>
            <a:ext cx="633437" cy="904910"/>
          </a:xfrm>
          <a:custGeom>
            <a:avLst/>
            <a:gdLst>
              <a:gd name="connsiteX0" fmla="*/ 0 w 904909"/>
              <a:gd name="connsiteY0" fmla="*/ 0 h 633436"/>
              <a:gd name="connsiteX1" fmla="*/ 588191 w 904909"/>
              <a:gd name="connsiteY1" fmla="*/ 0 h 633436"/>
              <a:gd name="connsiteX2" fmla="*/ 904909 w 904909"/>
              <a:gd name="connsiteY2" fmla="*/ 316718 h 633436"/>
              <a:gd name="connsiteX3" fmla="*/ 588191 w 904909"/>
              <a:gd name="connsiteY3" fmla="*/ 633436 h 633436"/>
              <a:gd name="connsiteX4" fmla="*/ 0 w 904909"/>
              <a:gd name="connsiteY4" fmla="*/ 633436 h 633436"/>
              <a:gd name="connsiteX5" fmla="*/ 316718 w 904909"/>
              <a:gd name="connsiteY5" fmla="*/ 316718 h 633436"/>
              <a:gd name="connsiteX6" fmla="*/ 0 w 904909"/>
              <a:gd name="connsiteY6" fmla="*/ 0 h 63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909" h="633436">
                <a:moveTo>
                  <a:pt x="904908" y="0"/>
                </a:moveTo>
                <a:lnTo>
                  <a:pt x="904908" y="411733"/>
                </a:lnTo>
                <a:lnTo>
                  <a:pt x="452455" y="633436"/>
                </a:lnTo>
                <a:lnTo>
                  <a:pt x="1" y="411733"/>
                </a:lnTo>
                <a:lnTo>
                  <a:pt x="1" y="0"/>
                </a:lnTo>
                <a:lnTo>
                  <a:pt x="452455" y="221703"/>
                </a:lnTo>
                <a:lnTo>
                  <a:pt x="904908"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1" tIns="339578" rIns="22860" bIns="339579" numCol="1" spcCol="1270" anchor="ctr" anchorCtr="0">
            <a:noAutofit/>
          </a:bodyPr>
          <a:lstStyle/>
          <a:p>
            <a:pPr lvl="0" algn="ctr" defTabSz="1600200">
              <a:lnSpc>
                <a:spcPct val="90000"/>
              </a:lnSpc>
              <a:spcBef>
                <a:spcPct val="0"/>
              </a:spcBef>
              <a:spcAft>
                <a:spcPct val="35000"/>
              </a:spcAft>
            </a:pPr>
            <a:r>
              <a:rPr lang="fr-FR" sz="3600" b="1" kern="1200" dirty="0" smtClean="0">
                <a:solidFill>
                  <a:srgbClr val="FFFF00"/>
                </a:solidFill>
              </a:rPr>
              <a:t>9</a:t>
            </a:r>
            <a:endParaRPr lang="fr-FR" sz="3600" b="1" kern="1200" dirty="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0-#ppt_w/2"/>
                                          </p:val>
                                        </p:tav>
                                        <p:tav tm="100000">
                                          <p:val>
                                            <p:strVal val="#ppt_x"/>
                                          </p:val>
                                        </p:tav>
                                      </p:tavLst>
                                    </p:anim>
                                    <p:anim calcmode="lin" valueType="num">
                                      <p:cBhvr additive="base">
                                        <p:cTn id="58" dur="500" fill="hold"/>
                                        <p:tgtEl>
                                          <p:spTgt spid="16"/>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0-#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fill="hold"/>
                                        <p:tgtEl>
                                          <p:spTgt spid="22"/>
                                        </p:tgtEl>
                                        <p:attrNameLst>
                                          <p:attrName>ppt_x</p:attrName>
                                        </p:attrNameLst>
                                      </p:cBhvr>
                                      <p:tavLst>
                                        <p:tav tm="0">
                                          <p:val>
                                            <p:strVal val="#ppt_x"/>
                                          </p:val>
                                        </p:tav>
                                        <p:tav tm="100000">
                                          <p:val>
                                            <p:strVal val="#ppt_x"/>
                                          </p:val>
                                        </p:tav>
                                      </p:tavLst>
                                    </p:anim>
                                    <p:anim calcmode="lin" valueType="num">
                                      <p:cBhvr additive="base">
                                        <p:cTn id="8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500" fill="hold"/>
                                        <p:tgtEl>
                                          <p:spTgt spid="23"/>
                                        </p:tgtEl>
                                        <p:attrNameLst>
                                          <p:attrName>ppt_x</p:attrName>
                                        </p:attrNameLst>
                                      </p:cBhvr>
                                      <p:tavLst>
                                        <p:tav tm="0">
                                          <p:val>
                                            <p:strVal val="#ppt_x"/>
                                          </p:val>
                                        </p:tav>
                                        <p:tav tm="100000">
                                          <p:val>
                                            <p:strVal val="#ppt_x"/>
                                          </p:val>
                                        </p:tav>
                                      </p:tavLst>
                                    </p:anim>
                                    <p:anim calcmode="lin" valueType="num">
                                      <p:cBhvr additive="base">
                                        <p:cTn id="88" dur="500" fill="hold"/>
                                        <p:tgtEl>
                                          <p:spTgt spid="2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ppt_x"/>
                                          </p:val>
                                        </p:tav>
                                        <p:tav tm="100000">
                                          <p:val>
                                            <p:strVal val="#ppt_x"/>
                                          </p:val>
                                        </p:tav>
                                      </p:tavLst>
                                    </p:anim>
                                    <p:anim calcmode="lin" valueType="num">
                                      <p:cBhvr additive="base">
                                        <p:cTn id="9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3</a:t>
            </a:fld>
            <a:endParaRPr lang="fr-FR" sz="3200" b="1" dirty="0">
              <a:solidFill>
                <a:srgbClr val="FF0000"/>
              </a:solidFill>
            </a:endParaRPr>
          </a:p>
        </p:txBody>
      </p:sp>
      <p:sp>
        <p:nvSpPr>
          <p:cNvPr id="5" name="Forme libre 4"/>
          <p:cNvSpPr/>
          <p:nvPr/>
        </p:nvSpPr>
        <p:spPr>
          <a:xfrm>
            <a:off x="214282" y="4214818"/>
            <a:ext cx="8715436" cy="2071702"/>
          </a:xfrm>
          <a:custGeom>
            <a:avLst/>
            <a:gdLst>
              <a:gd name="connsiteX0" fmla="*/ 0 w 8715436"/>
              <a:gd name="connsiteY0" fmla="*/ 0 h 2319711"/>
              <a:gd name="connsiteX1" fmla="*/ 8715436 w 8715436"/>
              <a:gd name="connsiteY1" fmla="*/ 0 h 2319711"/>
              <a:gd name="connsiteX2" fmla="*/ 8715436 w 8715436"/>
              <a:gd name="connsiteY2" fmla="*/ 2319711 h 2319711"/>
              <a:gd name="connsiteX3" fmla="*/ 0 w 8715436"/>
              <a:gd name="connsiteY3" fmla="*/ 2319711 h 2319711"/>
              <a:gd name="connsiteX4" fmla="*/ 0 w 8715436"/>
              <a:gd name="connsiteY4" fmla="*/ 0 h 2319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5436" h="2319711">
                <a:moveTo>
                  <a:pt x="0" y="0"/>
                </a:moveTo>
                <a:lnTo>
                  <a:pt x="8715436" y="0"/>
                </a:lnTo>
                <a:lnTo>
                  <a:pt x="8715436" y="2319711"/>
                </a:lnTo>
                <a:lnTo>
                  <a:pt x="0" y="231971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150000"/>
              </a:lnSpc>
              <a:spcBef>
                <a:spcPct val="0"/>
              </a:spcBef>
              <a:spcAft>
                <a:spcPct val="35000"/>
              </a:spcAft>
            </a:pPr>
            <a:r>
              <a:rPr lang="fr-FR" sz="2000" b="1" kern="1200" dirty="0" smtClean="0">
                <a:solidFill>
                  <a:srgbClr val="FFFF00"/>
                </a:solidFill>
                <a:latin typeface="Arial Black" pitchFamily="34" charset="0"/>
              </a:rPr>
              <a:t>Ce travail présente les actualités financiers internationale les plus récentes et les plus pertinentes qui sont déroulés pendant la deuxième semaine du mois d’avril 2016.</a:t>
            </a:r>
          </a:p>
        </p:txBody>
      </p:sp>
      <p:sp>
        <p:nvSpPr>
          <p:cNvPr id="7" name="ZoneTexte 6"/>
          <p:cNvSpPr txBox="1"/>
          <p:nvPr/>
        </p:nvSpPr>
        <p:spPr>
          <a:xfrm>
            <a:off x="0" y="-27384"/>
            <a:ext cx="9144000" cy="707886"/>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000" b="1" dirty="0" smtClean="0">
                <a:solidFill>
                  <a:srgbClr val="FFFF00"/>
                </a:solidFill>
                <a:latin typeface="Arial Black" pitchFamily="34" charset="0"/>
              </a:rPr>
              <a:t>Introduction:</a:t>
            </a:r>
          </a:p>
          <a:p>
            <a:endParaRPr lang="fr-FR" sz="2000" b="1" dirty="0">
              <a:solidFill>
                <a:srgbClr val="FFFF00"/>
              </a:solidFill>
              <a:latin typeface="Arial Black" pitchFamily="34" charset="0"/>
            </a:endParaRPr>
          </a:p>
        </p:txBody>
      </p:sp>
      <p:sp>
        <p:nvSpPr>
          <p:cNvPr id="6" name="Forme libre 5"/>
          <p:cNvSpPr/>
          <p:nvPr/>
        </p:nvSpPr>
        <p:spPr>
          <a:xfrm>
            <a:off x="0" y="714356"/>
            <a:ext cx="8715436" cy="2500331"/>
          </a:xfrm>
          <a:custGeom>
            <a:avLst/>
            <a:gdLst>
              <a:gd name="connsiteX0" fmla="*/ 0 w 8715436"/>
              <a:gd name="connsiteY0" fmla="*/ 0 h 2319711"/>
              <a:gd name="connsiteX1" fmla="*/ 8715436 w 8715436"/>
              <a:gd name="connsiteY1" fmla="*/ 0 h 2319711"/>
              <a:gd name="connsiteX2" fmla="*/ 8715436 w 8715436"/>
              <a:gd name="connsiteY2" fmla="*/ 2319711 h 2319711"/>
              <a:gd name="connsiteX3" fmla="*/ 0 w 8715436"/>
              <a:gd name="connsiteY3" fmla="*/ 2319711 h 2319711"/>
              <a:gd name="connsiteX4" fmla="*/ 0 w 8715436"/>
              <a:gd name="connsiteY4" fmla="*/ 0 h 2319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5436" h="2319711">
                <a:moveTo>
                  <a:pt x="0" y="0"/>
                </a:moveTo>
                <a:lnTo>
                  <a:pt x="8715436" y="0"/>
                </a:lnTo>
                <a:lnTo>
                  <a:pt x="8715436" y="2319711"/>
                </a:lnTo>
                <a:lnTo>
                  <a:pt x="0" y="231971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150000"/>
              </a:lnSpc>
              <a:spcBef>
                <a:spcPct val="0"/>
              </a:spcBef>
              <a:spcAft>
                <a:spcPct val="35000"/>
              </a:spcAft>
            </a:pPr>
            <a:r>
              <a:rPr lang="fr-FR" sz="2000" b="1" dirty="0" smtClean="0">
                <a:solidFill>
                  <a:srgbClr val="FFFF00"/>
                </a:solidFill>
                <a:latin typeface="Arial Black" pitchFamily="34" charset="0"/>
              </a:rPr>
              <a:t>L’actualité s’octroie une place de plus en plus importante dans la vie quotidienne de tout ,si bien qu’il est difficile d’en faire abstraction, et que cette réception passive, et parfois inconsciente, élude toute question sur ce qu’est l’actualité même.</a:t>
            </a:r>
            <a:r>
              <a:rPr lang="fr-FR" sz="2000" dirty="0" smtClean="0"/>
              <a:t> </a:t>
            </a:r>
            <a:endParaRPr lang="fr-FR" sz="2000" b="1" kern="1200" dirty="0" smtClean="0">
              <a:solidFill>
                <a:srgbClr val="FFFF00"/>
              </a:solidFill>
              <a:latin typeface="Arial Black" pitchFamily="34" charset="0"/>
            </a:endParaRPr>
          </a:p>
        </p:txBody>
      </p:sp>
      <p:sp>
        <p:nvSpPr>
          <p:cNvPr id="9" name="Flèche vers le bas 8"/>
          <p:cNvSpPr/>
          <p:nvPr/>
        </p:nvSpPr>
        <p:spPr>
          <a:xfrm>
            <a:off x="3786182" y="3286124"/>
            <a:ext cx="1143008"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4</a:t>
            </a:fld>
            <a:endParaRPr lang="fr-FR" sz="3200" b="1" dirty="0">
              <a:solidFill>
                <a:srgbClr val="FF0000"/>
              </a:solidFill>
            </a:endParaRPr>
          </a:p>
        </p:txBody>
      </p:sp>
      <p:sp>
        <p:nvSpPr>
          <p:cNvPr id="3" name="ZoneTexte 2"/>
          <p:cNvSpPr txBox="1"/>
          <p:nvPr/>
        </p:nvSpPr>
        <p:spPr>
          <a:xfrm>
            <a:off x="0" y="0"/>
            <a:ext cx="9144000" cy="769441"/>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just"/>
            <a:r>
              <a:rPr lang="fr-FR" sz="2400" b="1" dirty="0" smtClean="0">
                <a:solidFill>
                  <a:srgbClr val="FFFF00"/>
                </a:solidFill>
                <a:latin typeface="Arial Black" pitchFamily="34" charset="0"/>
              </a:rPr>
              <a:t>Les bourses européens:</a:t>
            </a:r>
          </a:p>
          <a:p>
            <a:endParaRPr lang="fr-FR" sz="2000" b="1" dirty="0">
              <a:solidFill>
                <a:srgbClr val="FFFF00"/>
              </a:solidFill>
              <a:latin typeface="Arial Black" pitchFamily="34" charset="0"/>
            </a:endParaRPr>
          </a:p>
        </p:txBody>
      </p:sp>
      <p:pic>
        <p:nvPicPr>
          <p:cNvPr id="39938" name="Picture 2" descr="http://s.brsimg.com/static-1460362558/cache/i/content/images/3/9/4/3944b8b0f411b0ccd59988676a503029-627x417.jpg"/>
          <p:cNvPicPr>
            <a:picLocks noChangeAspect="1" noChangeArrowheads="1"/>
          </p:cNvPicPr>
          <p:nvPr/>
        </p:nvPicPr>
        <p:blipFill>
          <a:blip r:embed="rId2"/>
          <a:srcRect/>
          <a:stretch>
            <a:fillRect/>
          </a:stretch>
        </p:blipFill>
        <p:spPr bwMode="auto">
          <a:xfrm>
            <a:off x="1385907" y="928670"/>
            <a:ext cx="6186489" cy="2614603"/>
          </a:xfrm>
          <a:prstGeom prst="rect">
            <a:avLst/>
          </a:prstGeom>
          <a:noFill/>
        </p:spPr>
      </p:pic>
      <p:sp>
        <p:nvSpPr>
          <p:cNvPr id="7" name="Pensées 6"/>
          <p:cNvSpPr/>
          <p:nvPr/>
        </p:nvSpPr>
        <p:spPr>
          <a:xfrm>
            <a:off x="71406" y="3571876"/>
            <a:ext cx="9072594" cy="3000396"/>
          </a:xfrm>
          <a:prstGeom prst="cloudCallout">
            <a:avLst>
              <a:gd name="adj1" fmla="val -20545"/>
              <a:gd name="adj2" fmla="val 58146"/>
            </a:avLst>
          </a:prstGeom>
        </p:spPr>
        <p:style>
          <a:lnRef idx="0">
            <a:schemeClr val="accent2"/>
          </a:lnRef>
          <a:fillRef idx="3">
            <a:schemeClr val="accent2"/>
          </a:fillRef>
          <a:effectRef idx="3">
            <a:schemeClr val="accent2"/>
          </a:effectRef>
          <a:fontRef idx="minor">
            <a:schemeClr val="lt1"/>
          </a:fontRef>
        </p:style>
        <p:txBody>
          <a:bodyPr rtlCol="0" anchor="ctr"/>
          <a:lstStyle/>
          <a:p>
            <a:endParaRPr lang="fr-FR" b="1" dirty="0" smtClean="0">
              <a:solidFill>
                <a:srgbClr val="FFFF00"/>
              </a:solidFill>
              <a:latin typeface="Arial Black" pitchFamily="34" charset="0"/>
            </a:endParaRPr>
          </a:p>
          <a:p>
            <a:r>
              <a:rPr lang="fr-FR" b="1" dirty="0" smtClean="0">
                <a:solidFill>
                  <a:srgbClr val="FF0000"/>
                </a:solidFill>
                <a:latin typeface="Arial Black" pitchFamily="34" charset="0"/>
              </a:rPr>
              <a:t>PARIS/LONDRES, 11 avril </a:t>
            </a:r>
          </a:p>
          <a:p>
            <a:r>
              <a:rPr lang="fr-FR" b="1" dirty="0" smtClean="0">
                <a:solidFill>
                  <a:srgbClr val="FFFF00"/>
                </a:solidFill>
                <a:latin typeface="Arial Black" pitchFamily="34" charset="0"/>
              </a:rPr>
              <a:t>Les Bourses européennes ont ouvert en  baisse lundi, </a:t>
            </a:r>
          </a:p>
          <a:p>
            <a:r>
              <a:rPr lang="fr-FR" b="1" dirty="0" smtClean="0">
                <a:solidFill>
                  <a:srgbClr val="FFFF00"/>
                </a:solidFill>
                <a:latin typeface="Arial Black" pitchFamily="34" charset="0"/>
              </a:rPr>
              <a:t>affaiblies notamment par  le secteur technologique à la suite de l'avertissement du leader européen des logiciels SAP  sur ses résultats du premier trimestre.</a:t>
            </a:r>
          </a:p>
          <a:p>
            <a:pPr algn="ct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checkerboard(across)">
                                      <p:cBhvr>
                                        <p:cTn id="13" dur="500"/>
                                        <p:tgtEl>
                                          <p:spTgt spid="3993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5</a:t>
            </a:fld>
            <a:endParaRPr lang="fr-FR" sz="3200" b="1" dirty="0">
              <a:solidFill>
                <a:srgbClr val="FF0000"/>
              </a:solidFill>
            </a:endParaRPr>
          </a:p>
        </p:txBody>
      </p:sp>
      <p:sp>
        <p:nvSpPr>
          <p:cNvPr id="3" name="ZoneTexte 2"/>
          <p:cNvSpPr txBox="1"/>
          <p:nvPr/>
        </p:nvSpPr>
        <p:spPr>
          <a:xfrm>
            <a:off x="0" y="0"/>
            <a:ext cx="9144000" cy="461665"/>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400" b="1" dirty="0" smtClean="0">
                <a:solidFill>
                  <a:srgbClr val="FFFF00"/>
                </a:solidFill>
                <a:latin typeface="Arial Black" pitchFamily="34" charset="0"/>
              </a:rPr>
              <a:t>L'euro face au dollar dans un marché hésitant:</a:t>
            </a:r>
          </a:p>
        </p:txBody>
      </p:sp>
      <p:sp>
        <p:nvSpPr>
          <p:cNvPr id="4" name="ZoneTexte 3"/>
          <p:cNvSpPr txBox="1"/>
          <p:nvPr/>
        </p:nvSpPr>
        <p:spPr>
          <a:xfrm>
            <a:off x="785786" y="4884019"/>
            <a:ext cx="8286776" cy="830997"/>
          </a:xfrm>
          <a:prstGeom prst="rect">
            <a:avLst/>
          </a:prstGeom>
          <a:noFill/>
        </p:spPr>
        <p:txBody>
          <a:bodyPr wrap="square" rtlCol="0">
            <a:spAutoFit/>
          </a:bodyPr>
          <a:lstStyle/>
          <a:p>
            <a:r>
              <a:rPr lang="fr-FR" b="1" dirty="0" smtClean="0">
                <a:solidFill>
                  <a:srgbClr val="FFFF00"/>
                </a:solidFill>
                <a:latin typeface="Arial Black" pitchFamily="34" charset="0"/>
              </a:rPr>
              <a:t>Vers 13H00 GMT (15H00 à Paris), l'euro valait </a:t>
            </a:r>
            <a:r>
              <a:rPr lang="fr-FR" sz="2400" b="1" dirty="0" smtClean="0">
                <a:solidFill>
                  <a:srgbClr val="FF0000"/>
                </a:solidFill>
                <a:latin typeface="Arial Black" pitchFamily="34" charset="0"/>
              </a:rPr>
              <a:t>1,1412 dollar              </a:t>
            </a:r>
            <a:r>
              <a:rPr lang="fr-FR" b="1" dirty="0" smtClean="0">
                <a:solidFill>
                  <a:srgbClr val="FFFF00"/>
                </a:solidFill>
                <a:latin typeface="Arial Black" pitchFamily="34" charset="0"/>
              </a:rPr>
              <a:t>contre</a:t>
            </a:r>
            <a:r>
              <a:rPr lang="fr-FR" dirty="0" smtClean="0"/>
              <a:t> </a:t>
            </a:r>
            <a:r>
              <a:rPr lang="fr-FR" sz="2400" b="1" dirty="0" smtClean="0">
                <a:solidFill>
                  <a:srgbClr val="FF0000"/>
                </a:solidFill>
                <a:latin typeface="Arial Black" pitchFamily="34" charset="0"/>
              </a:rPr>
              <a:t> 1,1398 dollar </a:t>
            </a:r>
            <a:r>
              <a:rPr lang="fr-FR" b="1" dirty="0" smtClean="0">
                <a:solidFill>
                  <a:srgbClr val="FFFF00"/>
                </a:solidFill>
                <a:latin typeface="Arial Black" pitchFamily="34" charset="0"/>
              </a:rPr>
              <a:t>vendredi vers 21H00 GMT.</a:t>
            </a:r>
          </a:p>
        </p:txBody>
      </p:sp>
      <p:pic>
        <p:nvPicPr>
          <p:cNvPr id="20482" name="Picture 2" descr="http://www.elmoudjahid.com/temp/fr/actualite2%5b55284%5d.jpg"/>
          <p:cNvPicPr>
            <a:picLocks noChangeAspect="1" noChangeArrowheads="1"/>
          </p:cNvPicPr>
          <p:nvPr/>
        </p:nvPicPr>
        <p:blipFill>
          <a:blip r:embed="rId2"/>
          <a:srcRect/>
          <a:stretch>
            <a:fillRect/>
          </a:stretch>
        </p:blipFill>
        <p:spPr bwMode="auto">
          <a:xfrm>
            <a:off x="6000760" y="1138238"/>
            <a:ext cx="3000396" cy="2505076"/>
          </a:xfrm>
          <a:prstGeom prst="rect">
            <a:avLst/>
          </a:prstGeom>
          <a:noFill/>
        </p:spPr>
      </p:pic>
      <p:sp>
        <p:nvSpPr>
          <p:cNvPr id="6" name="ZoneTexte 5"/>
          <p:cNvSpPr txBox="1"/>
          <p:nvPr/>
        </p:nvSpPr>
        <p:spPr>
          <a:xfrm>
            <a:off x="1" y="1406428"/>
            <a:ext cx="5500694" cy="2585323"/>
          </a:xfrm>
          <a:prstGeom prst="rect">
            <a:avLst/>
          </a:prstGeom>
          <a:noFill/>
        </p:spPr>
        <p:txBody>
          <a:bodyPr wrap="square" rtlCol="0">
            <a:spAutoFit/>
          </a:bodyPr>
          <a:lstStyle/>
          <a:p>
            <a:pPr>
              <a:lnSpc>
                <a:spcPct val="150000"/>
              </a:lnSpc>
            </a:pPr>
            <a:r>
              <a:rPr lang="fr-FR" b="1" dirty="0" smtClean="0">
                <a:solidFill>
                  <a:srgbClr val="FFFF00"/>
                </a:solidFill>
                <a:latin typeface="Arial Black" pitchFamily="34" charset="0"/>
              </a:rPr>
              <a:t>L'euro repartait en petite hausse face au dollar lundi, restant cantonné dans une fourchette étroite sur un marché hésitant </a:t>
            </a:r>
          </a:p>
          <a:p>
            <a:pPr>
              <a:lnSpc>
                <a:spcPct val="150000"/>
              </a:lnSpc>
            </a:pPr>
            <a:r>
              <a:rPr lang="fr-FR" b="1" dirty="0" smtClean="0">
                <a:solidFill>
                  <a:srgbClr val="FFFF00"/>
                </a:solidFill>
                <a:latin typeface="Arial Black" pitchFamily="34" charset="0"/>
              </a:rPr>
              <a:t>et sans grande actualité en ce début de semaine, les cambistes restant par ailleurs attentifs à un yen qui restait fort.</a:t>
            </a:r>
          </a:p>
        </p:txBody>
      </p:sp>
      <p:sp>
        <p:nvSpPr>
          <p:cNvPr id="7" name="Flèche courbée vers la droite 6"/>
          <p:cNvSpPr/>
          <p:nvPr/>
        </p:nvSpPr>
        <p:spPr>
          <a:xfrm>
            <a:off x="285720" y="4572008"/>
            <a:ext cx="571504" cy="928694"/>
          </a:xfrm>
          <a:prstGeom prst="curved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20482"/>
                                        </p:tgtEl>
                                        <p:attrNameLst>
                                          <p:attrName>style.visibility</p:attrName>
                                        </p:attrNameLst>
                                      </p:cBhvr>
                                      <p:to>
                                        <p:strVal val="visible"/>
                                      </p:to>
                                    </p:set>
                                    <p:animEffect transition="in" filter="checkerboard(across)">
                                      <p:cBhvr>
                                        <p:cTn id="13" dur="500"/>
                                        <p:tgtEl>
                                          <p:spTgt spid="20482"/>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7929586" y="6357958"/>
            <a:ext cx="762000" cy="365125"/>
          </a:xfrm>
        </p:spPr>
        <p:txBody>
          <a:bodyPr/>
          <a:lstStyle/>
          <a:p>
            <a:fld id="{A9D66567-9BB2-44DE-AA70-32AB92FDCB52}" type="slidenum">
              <a:rPr lang="fr-FR" sz="3200" b="1" smtClean="0">
                <a:solidFill>
                  <a:srgbClr val="FF0000"/>
                </a:solidFill>
              </a:rPr>
              <a:pPr/>
              <a:t>6</a:t>
            </a:fld>
            <a:endParaRPr lang="fr-FR" sz="3200" b="1" dirty="0">
              <a:solidFill>
                <a:srgbClr val="FF0000"/>
              </a:solidFill>
            </a:endParaRPr>
          </a:p>
        </p:txBody>
      </p:sp>
      <p:sp>
        <p:nvSpPr>
          <p:cNvPr id="3" name="ZoneTexte 2"/>
          <p:cNvSpPr txBox="1"/>
          <p:nvPr/>
        </p:nvSpPr>
        <p:spPr>
          <a:xfrm>
            <a:off x="0" y="0"/>
            <a:ext cx="9144000" cy="461665"/>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400" b="1" dirty="0" smtClean="0">
                <a:solidFill>
                  <a:srgbClr val="FFFF00"/>
                </a:solidFill>
                <a:latin typeface="Arial Black" pitchFamily="34" charset="0"/>
              </a:rPr>
              <a:t>L'euro face au dollar dans un marché sans élan :</a:t>
            </a:r>
          </a:p>
        </p:txBody>
      </p:sp>
      <p:sp>
        <p:nvSpPr>
          <p:cNvPr id="4" name="ZoneTexte 3"/>
          <p:cNvSpPr txBox="1"/>
          <p:nvPr/>
        </p:nvSpPr>
        <p:spPr>
          <a:xfrm>
            <a:off x="1" y="1406428"/>
            <a:ext cx="5500694" cy="2585323"/>
          </a:xfrm>
          <a:prstGeom prst="rect">
            <a:avLst/>
          </a:prstGeom>
          <a:noFill/>
        </p:spPr>
        <p:txBody>
          <a:bodyPr wrap="square" rtlCol="0">
            <a:spAutoFit/>
          </a:bodyPr>
          <a:lstStyle/>
          <a:p>
            <a:pPr>
              <a:lnSpc>
                <a:spcPct val="150000"/>
              </a:lnSpc>
            </a:pPr>
            <a:r>
              <a:rPr lang="fr-FR" b="1" dirty="0" smtClean="0">
                <a:solidFill>
                  <a:srgbClr val="FFFF00"/>
                </a:solidFill>
                <a:latin typeface="Arial Black" pitchFamily="34" charset="0"/>
              </a:rPr>
              <a:t>L'euro repartait en petite baisse face au dollar lundi, restant cantonné dans une fourchette étroite sur un marché sans grande actualité en ce début de semaine, les cambistes restant par ailleurs attentifs à un yen qui restait fort.</a:t>
            </a:r>
          </a:p>
        </p:txBody>
      </p:sp>
      <p:sp>
        <p:nvSpPr>
          <p:cNvPr id="6" name="Flèche courbée vers la droite 5"/>
          <p:cNvSpPr/>
          <p:nvPr/>
        </p:nvSpPr>
        <p:spPr>
          <a:xfrm>
            <a:off x="285720" y="4572008"/>
            <a:ext cx="571504" cy="928694"/>
          </a:xfrm>
          <a:prstGeom prst="curved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dirty="0">
              <a:solidFill>
                <a:schemeClr val="tx1"/>
              </a:solidFill>
            </a:endParaRPr>
          </a:p>
        </p:txBody>
      </p:sp>
      <p:sp>
        <p:nvSpPr>
          <p:cNvPr id="7" name="ZoneTexte 6"/>
          <p:cNvSpPr txBox="1"/>
          <p:nvPr/>
        </p:nvSpPr>
        <p:spPr>
          <a:xfrm>
            <a:off x="857224" y="4741143"/>
            <a:ext cx="8286776" cy="830997"/>
          </a:xfrm>
          <a:prstGeom prst="rect">
            <a:avLst/>
          </a:prstGeom>
          <a:noFill/>
        </p:spPr>
        <p:txBody>
          <a:bodyPr wrap="square" rtlCol="0">
            <a:spAutoFit/>
          </a:bodyPr>
          <a:lstStyle/>
          <a:p>
            <a:r>
              <a:rPr lang="fr-FR" b="1" dirty="0" smtClean="0">
                <a:solidFill>
                  <a:srgbClr val="FFFF00"/>
                </a:solidFill>
                <a:latin typeface="Arial Black" pitchFamily="34" charset="0"/>
              </a:rPr>
              <a:t>Vers 09H25 GMT (11H25 à Paris), l'euro valait </a:t>
            </a:r>
            <a:r>
              <a:rPr lang="fr-FR" sz="2400" b="1" dirty="0" smtClean="0">
                <a:solidFill>
                  <a:srgbClr val="FF0000"/>
                </a:solidFill>
                <a:latin typeface="Arial Black" pitchFamily="34" charset="0"/>
              </a:rPr>
              <a:t>1,1385 dollar </a:t>
            </a:r>
            <a:r>
              <a:rPr lang="fr-FR" b="1" dirty="0" smtClean="0">
                <a:solidFill>
                  <a:srgbClr val="FFFF00"/>
                </a:solidFill>
                <a:latin typeface="Arial Black" pitchFamily="34" charset="0"/>
              </a:rPr>
              <a:t>contre</a:t>
            </a:r>
            <a:r>
              <a:rPr lang="fr-FR" dirty="0" smtClean="0"/>
              <a:t> </a:t>
            </a:r>
            <a:r>
              <a:rPr lang="fr-FR" sz="2400" b="1" dirty="0" smtClean="0">
                <a:solidFill>
                  <a:srgbClr val="FF0000"/>
                </a:solidFill>
                <a:latin typeface="Arial Black" pitchFamily="34" charset="0"/>
              </a:rPr>
              <a:t>1,1398 dollar </a:t>
            </a:r>
            <a:r>
              <a:rPr lang="fr-FR" b="1" dirty="0" smtClean="0">
                <a:solidFill>
                  <a:srgbClr val="FFFF00"/>
                </a:solidFill>
                <a:latin typeface="Arial Black" pitchFamily="34" charset="0"/>
              </a:rPr>
              <a:t>vendredi vers 21H00 GMT.</a:t>
            </a:r>
          </a:p>
        </p:txBody>
      </p:sp>
      <p:pic>
        <p:nvPicPr>
          <p:cNvPr id="8" name="Picture 2" descr="http://www.tradingsat.com/media/pictures/realsize/news/reuters/2012/2012-12-20T221355Z_1_APAE8BJ1PRA00_RTROPTP_2_OFRBS-FRANCE-CROISSANCE-INSEE-20121220.JPG"/>
          <p:cNvPicPr>
            <a:picLocks noChangeAspect="1" noChangeArrowheads="1"/>
          </p:cNvPicPr>
          <p:nvPr/>
        </p:nvPicPr>
        <p:blipFill>
          <a:blip r:embed="rId2"/>
          <a:srcRect/>
          <a:stretch>
            <a:fillRect/>
          </a:stretch>
        </p:blipFill>
        <p:spPr bwMode="auto">
          <a:xfrm>
            <a:off x="6000760" y="1142984"/>
            <a:ext cx="3071834" cy="250033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8072462" y="6286520"/>
            <a:ext cx="762000" cy="365125"/>
          </a:xfrm>
        </p:spPr>
        <p:txBody>
          <a:bodyPr/>
          <a:lstStyle/>
          <a:p>
            <a:pPr algn="ctr"/>
            <a:fld id="{A9D66567-9BB2-44DE-AA70-32AB92FDCB52}" type="slidenum">
              <a:rPr lang="fr-FR" sz="3200" b="1" smtClean="0">
                <a:solidFill>
                  <a:srgbClr val="FF0000"/>
                </a:solidFill>
              </a:rPr>
              <a:pPr algn="ctr"/>
              <a:t>7</a:t>
            </a:fld>
            <a:r>
              <a:rPr lang="fr-FR" sz="3200" dirty="0" smtClean="0">
                <a:solidFill>
                  <a:srgbClr val="FF0000"/>
                </a:solidFill>
              </a:rPr>
              <a:t>     </a:t>
            </a:r>
            <a:endParaRPr lang="fr-FR" sz="3200" dirty="0">
              <a:solidFill>
                <a:srgbClr val="FF0000"/>
              </a:solidFill>
            </a:endParaRPr>
          </a:p>
        </p:txBody>
      </p:sp>
      <p:sp>
        <p:nvSpPr>
          <p:cNvPr id="3" name="ZoneTexte 2"/>
          <p:cNvSpPr txBox="1"/>
          <p:nvPr/>
        </p:nvSpPr>
        <p:spPr>
          <a:xfrm>
            <a:off x="0" y="0"/>
            <a:ext cx="9144000" cy="769441"/>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400" b="1" dirty="0" smtClean="0">
                <a:solidFill>
                  <a:srgbClr val="FFFF00"/>
                </a:solidFill>
                <a:latin typeface="Arial Black" pitchFamily="34" charset="0"/>
              </a:rPr>
              <a:t>Le prix du baril de pétrole : </a:t>
            </a:r>
          </a:p>
          <a:p>
            <a:endParaRPr lang="fr-FR" sz="2000" b="1" dirty="0">
              <a:solidFill>
                <a:srgbClr val="FFFF00"/>
              </a:solidFill>
              <a:latin typeface="Arial Black" pitchFamily="34" charset="0"/>
            </a:endParaRPr>
          </a:p>
        </p:txBody>
      </p:sp>
      <p:pic>
        <p:nvPicPr>
          <p:cNvPr id="19460" name="Picture 4" descr="Pétrole : Le prix du baril sous la barre des 60 $"/>
          <p:cNvPicPr>
            <a:picLocks noChangeAspect="1" noChangeArrowheads="1"/>
          </p:cNvPicPr>
          <p:nvPr/>
        </p:nvPicPr>
        <p:blipFill>
          <a:blip r:embed="rId2"/>
          <a:srcRect/>
          <a:stretch>
            <a:fillRect/>
          </a:stretch>
        </p:blipFill>
        <p:spPr bwMode="auto">
          <a:xfrm>
            <a:off x="1714480" y="904884"/>
            <a:ext cx="5076825" cy="2024050"/>
          </a:xfrm>
          <a:prstGeom prst="rect">
            <a:avLst/>
          </a:prstGeom>
          <a:noFill/>
        </p:spPr>
      </p:pic>
      <p:sp>
        <p:nvSpPr>
          <p:cNvPr id="7" name="Pensées 6"/>
          <p:cNvSpPr/>
          <p:nvPr/>
        </p:nvSpPr>
        <p:spPr>
          <a:xfrm>
            <a:off x="500034" y="3071810"/>
            <a:ext cx="7572428"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FFC000"/>
                </a:solidFill>
                <a:latin typeface="Arial Black" pitchFamily="34" charset="0"/>
              </a:rPr>
              <a:t>Les carburants un peu moins chers la semaine dernière en France</a:t>
            </a:r>
          </a:p>
          <a:p>
            <a:pPr algn="ctr"/>
            <a:endParaRPr lang="fr-FR" dirty="0"/>
          </a:p>
        </p:txBody>
      </p:sp>
      <p:sp>
        <p:nvSpPr>
          <p:cNvPr id="8" name="ZoneTexte 7"/>
          <p:cNvSpPr txBox="1"/>
          <p:nvPr/>
        </p:nvSpPr>
        <p:spPr>
          <a:xfrm>
            <a:off x="439189" y="4643446"/>
            <a:ext cx="8704811" cy="1754326"/>
          </a:xfrm>
          <a:prstGeom prst="rect">
            <a:avLst/>
          </a:prstGeom>
          <a:noFill/>
        </p:spPr>
        <p:txBody>
          <a:bodyPr wrap="square" rtlCol="0">
            <a:spAutoFit/>
          </a:bodyPr>
          <a:lstStyle/>
          <a:p>
            <a:pPr lvl="0"/>
            <a:r>
              <a:rPr lang="fr-FR" b="1" dirty="0" smtClean="0">
                <a:solidFill>
                  <a:srgbClr val="30EC46"/>
                </a:solidFill>
                <a:latin typeface="Arial Black" pitchFamily="34" charset="0"/>
              </a:rPr>
              <a:t>Paris: lundi 11 avril 2016 15h:48  : </a:t>
            </a:r>
          </a:p>
          <a:p>
            <a:pPr lvl="0">
              <a:buFont typeface="Wingdings" pitchFamily="2" charset="2"/>
              <a:buChar char="Ø"/>
            </a:pPr>
            <a:r>
              <a:rPr lang="fr-FR" b="1" dirty="0" smtClean="0">
                <a:solidFill>
                  <a:srgbClr val="FFFF00"/>
                </a:solidFill>
                <a:latin typeface="Arial Black" pitchFamily="34" charset="0"/>
              </a:rPr>
              <a:t>Le gazole est passé de </a:t>
            </a:r>
            <a:r>
              <a:rPr lang="fr-FR" b="1" dirty="0" smtClean="0">
                <a:solidFill>
                  <a:srgbClr val="FF0000"/>
                </a:solidFill>
                <a:latin typeface="Arial Black" pitchFamily="34" charset="0"/>
              </a:rPr>
              <a:t>1,0648 euro </a:t>
            </a:r>
            <a:r>
              <a:rPr lang="fr-FR" b="1" dirty="0" smtClean="0">
                <a:solidFill>
                  <a:srgbClr val="FFFF00"/>
                </a:solidFill>
                <a:latin typeface="Arial Black" pitchFamily="34" charset="0"/>
              </a:rPr>
              <a:t>le litre à </a:t>
            </a:r>
            <a:r>
              <a:rPr lang="fr-FR" b="1" dirty="0" smtClean="0">
                <a:solidFill>
                  <a:srgbClr val="FF0000"/>
                </a:solidFill>
                <a:latin typeface="Arial Black" pitchFamily="34" charset="0"/>
              </a:rPr>
              <a:t>1,0437 euro</a:t>
            </a:r>
            <a:r>
              <a:rPr lang="fr-FR" b="1" dirty="0" smtClean="0">
                <a:solidFill>
                  <a:srgbClr val="FFFF00"/>
                </a:solidFill>
                <a:latin typeface="Arial Black" pitchFamily="34" charset="0"/>
              </a:rPr>
              <a:t>, </a:t>
            </a:r>
          </a:p>
          <a:p>
            <a:pPr lvl="0"/>
            <a:r>
              <a:rPr lang="fr-FR" b="1" dirty="0" smtClean="0">
                <a:solidFill>
                  <a:srgbClr val="FFFF00"/>
                </a:solidFill>
                <a:latin typeface="Arial Black" pitchFamily="34" charset="0"/>
              </a:rPr>
              <a:t>soit un repli de 2,11 centimes</a:t>
            </a:r>
          </a:p>
          <a:p>
            <a:pPr lvl="0">
              <a:buFont typeface="Wingdings" pitchFamily="2" charset="2"/>
              <a:buChar char="Ø"/>
            </a:pPr>
            <a:r>
              <a:rPr lang="fr-FR" b="1" dirty="0" smtClean="0">
                <a:solidFill>
                  <a:srgbClr val="FFFF00"/>
                </a:solidFill>
                <a:latin typeface="Arial Black" pitchFamily="34" charset="0"/>
              </a:rPr>
              <a:t>Le litre d'essence sans plomb 95 (SP95) s'affichait lui en baisse </a:t>
            </a:r>
          </a:p>
          <a:p>
            <a:pPr lvl="0"/>
            <a:r>
              <a:rPr lang="fr-FR" b="1" dirty="0" smtClean="0">
                <a:solidFill>
                  <a:srgbClr val="FFFF00"/>
                </a:solidFill>
                <a:latin typeface="Arial Black" pitchFamily="34" charset="0"/>
              </a:rPr>
              <a:t>de 0,45 centime à </a:t>
            </a:r>
            <a:r>
              <a:rPr lang="fr-FR" b="1" dirty="0" smtClean="0">
                <a:solidFill>
                  <a:srgbClr val="FF0000"/>
                </a:solidFill>
                <a:latin typeface="Arial Black" pitchFamily="34" charset="0"/>
              </a:rPr>
              <a:t>1,2917 euro</a:t>
            </a:r>
            <a:r>
              <a:rPr lang="fr-FR" b="1" dirty="0" smtClean="0">
                <a:solidFill>
                  <a:srgbClr val="FFFF00"/>
                </a:solidFill>
                <a:latin typeface="Arial Black" pitchFamily="34" charset="0"/>
              </a:rPr>
              <a:t>.</a:t>
            </a: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9460"/>
                                        </p:tgtEl>
                                        <p:attrNameLst>
                                          <p:attrName>style.visibility</p:attrName>
                                        </p:attrNameLst>
                                      </p:cBhvr>
                                      <p:to>
                                        <p:strVal val="visible"/>
                                      </p:to>
                                    </p:set>
                                    <p:animEffect transition="in" filter="box(in)">
                                      <p:cBhvr>
                                        <p:cTn id="13" dur="500"/>
                                        <p:tgtEl>
                                          <p:spTgt spid="19460"/>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8</a:t>
            </a:fld>
            <a:endParaRPr lang="fr-FR" sz="3200" b="1" dirty="0">
              <a:solidFill>
                <a:srgbClr val="FF0000"/>
              </a:solidFill>
            </a:endParaRPr>
          </a:p>
        </p:txBody>
      </p:sp>
      <p:sp>
        <p:nvSpPr>
          <p:cNvPr id="3" name="ZoneTexte 2"/>
          <p:cNvSpPr txBox="1"/>
          <p:nvPr/>
        </p:nvSpPr>
        <p:spPr>
          <a:xfrm>
            <a:off x="0" y="1"/>
            <a:ext cx="9144000" cy="769441"/>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400" b="1" dirty="0" smtClean="0">
                <a:solidFill>
                  <a:srgbClr val="FFFF00"/>
                </a:solidFill>
                <a:latin typeface="Arial Black" pitchFamily="34" charset="0"/>
              </a:rPr>
              <a:t>Le prix du baril de pétrole : </a:t>
            </a:r>
          </a:p>
          <a:p>
            <a:endParaRPr lang="fr-FR" sz="2000" b="1" dirty="0">
              <a:solidFill>
                <a:srgbClr val="FFFF00"/>
              </a:solidFill>
              <a:latin typeface="Arial Black" pitchFamily="34" charset="0"/>
            </a:endParaRPr>
          </a:p>
        </p:txBody>
      </p:sp>
      <p:sp>
        <p:nvSpPr>
          <p:cNvPr id="6" name="Pensées 5"/>
          <p:cNvSpPr/>
          <p:nvPr/>
        </p:nvSpPr>
        <p:spPr>
          <a:xfrm>
            <a:off x="71470" y="1214422"/>
            <a:ext cx="9144000"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solidFill>
                <a:srgbClr val="FFC000"/>
              </a:solidFill>
              <a:latin typeface="Arial Black" pitchFamily="34" charset="0"/>
            </a:endParaRPr>
          </a:p>
          <a:p>
            <a:pPr algn="ctr"/>
            <a:endParaRPr lang="fr-FR" dirty="0" smtClean="0">
              <a:solidFill>
                <a:srgbClr val="FFC000"/>
              </a:solidFill>
              <a:latin typeface="Arial Black" pitchFamily="34" charset="0"/>
            </a:endParaRPr>
          </a:p>
          <a:p>
            <a:pPr algn="ctr"/>
            <a:r>
              <a:rPr lang="fr-FR" dirty="0" smtClean="0">
                <a:solidFill>
                  <a:srgbClr val="FFC000"/>
                </a:solidFill>
                <a:latin typeface="Arial Black" pitchFamily="34" charset="0"/>
              </a:rPr>
              <a:t> </a:t>
            </a:r>
          </a:p>
          <a:p>
            <a:pPr algn="ctr"/>
            <a:r>
              <a:rPr lang="fr-FR" dirty="0" smtClean="0">
                <a:solidFill>
                  <a:srgbClr val="FFC000"/>
                </a:solidFill>
                <a:latin typeface="Arial Black" pitchFamily="34" charset="0"/>
              </a:rPr>
              <a:t>Le pétrole repart de plus belle, enclin               à l'optimisme à six jours de la réunion de Doha</a:t>
            </a:r>
          </a:p>
          <a:p>
            <a:pPr algn="ctr"/>
            <a:endParaRPr lang="fr-FR" dirty="0" smtClean="0">
              <a:solidFill>
                <a:srgbClr val="FFC000"/>
              </a:solidFill>
              <a:latin typeface="Arial Black" pitchFamily="34" charset="0"/>
            </a:endParaRPr>
          </a:p>
          <a:p>
            <a:pPr algn="ctr"/>
            <a:endParaRPr lang="fr-FR" dirty="0" smtClean="0">
              <a:solidFill>
                <a:srgbClr val="FFC000"/>
              </a:solidFill>
              <a:latin typeface="Arial Black" pitchFamily="34" charset="0"/>
            </a:endParaRPr>
          </a:p>
          <a:p>
            <a:pPr algn="ctr"/>
            <a:endParaRPr lang="fr-FR" dirty="0"/>
          </a:p>
        </p:txBody>
      </p:sp>
      <p:sp>
        <p:nvSpPr>
          <p:cNvPr id="7" name="ZoneTexte 6"/>
          <p:cNvSpPr txBox="1"/>
          <p:nvPr/>
        </p:nvSpPr>
        <p:spPr>
          <a:xfrm>
            <a:off x="-71470" y="2857496"/>
            <a:ext cx="9215470" cy="2585323"/>
          </a:xfrm>
          <a:prstGeom prst="rect">
            <a:avLst/>
          </a:prstGeom>
          <a:noFill/>
        </p:spPr>
        <p:txBody>
          <a:bodyPr wrap="square" rtlCol="0">
            <a:spAutoFit/>
          </a:bodyPr>
          <a:lstStyle/>
          <a:p>
            <a:pPr lvl="0"/>
            <a:r>
              <a:rPr lang="fr-FR" b="1" dirty="0" smtClean="0">
                <a:solidFill>
                  <a:srgbClr val="30EC46"/>
                </a:solidFill>
                <a:latin typeface="Arial Black" pitchFamily="34" charset="0"/>
              </a:rPr>
              <a:t>Londres: lundi 11 avril 2016 18:42 Vers 16H15 GMT (18H15 à Paris):</a:t>
            </a:r>
          </a:p>
          <a:p>
            <a:pPr lvl="0"/>
            <a:endParaRPr lang="fr-FR" b="1" dirty="0" smtClean="0">
              <a:solidFill>
                <a:srgbClr val="30EC46"/>
              </a:solidFill>
              <a:latin typeface="Arial Black" pitchFamily="34" charset="0"/>
            </a:endParaRPr>
          </a:p>
          <a:p>
            <a:pPr lvl="0">
              <a:buFont typeface="Wingdings" pitchFamily="2" charset="2"/>
              <a:buChar char="Ø"/>
            </a:pPr>
            <a:r>
              <a:rPr lang="fr-FR" b="1" dirty="0" smtClean="0">
                <a:solidFill>
                  <a:srgbClr val="FFFF00"/>
                </a:solidFill>
                <a:latin typeface="Arial Black" pitchFamily="34" charset="0"/>
              </a:rPr>
              <a:t>le baril de Brent de la mer du Nord pour livraison en juin valait            </a:t>
            </a:r>
            <a:r>
              <a:rPr lang="fr-FR" b="1" dirty="0" smtClean="0">
                <a:solidFill>
                  <a:srgbClr val="FF0000"/>
                </a:solidFill>
                <a:latin typeface="Arial Black" pitchFamily="34" charset="0"/>
              </a:rPr>
              <a:t>42.92 dollars</a:t>
            </a:r>
            <a:r>
              <a:rPr lang="fr-FR" b="1" dirty="0" smtClean="0">
                <a:solidFill>
                  <a:srgbClr val="FFFF00"/>
                </a:solidFill>
                <a:latin typeface="Arial Black" pitchFamily="34" charset="0"/>
              </a:rPr>
              <a:t> sur l'Intercontinental Exchange (ICE) de Londres, en hausse de 98 cents par rapport à la clôture de vendredi. </a:t>
            </a:r>
          </a:p>
          <a:p>
            <a:pPr lvl="0">
              <a:buFont typeface="Wingdings" pitchFamily="2" charset="2"/>
              <a:buChar char="Ø"/>
            </a:pPr>
            <a:endParaRPr lang="fr-FR" b="1" dirty="0" smtClean="0">
              <a:solidFill>
                <a:srgbClr val="FFFF00"/>
              </a:solidFill>
              <a:latin typeface="Arial Black" pitchFamily="34" charset="0"/>
            </a:endParaRPr>
          </a:p>
          <a:p>
            <a:pPr lvl="0">
              <a:buFont typeface="Wingdings" pitchFamily="2" charset="2"/>
              <a:buChar char="Ø"/>
            </a:pPr>
            <a:r>
              <a:rPr lang="fr-FR" b="1" dirty="0" smtClean="0">
                <a:solidFill>
                  <a:srgbClr val="FFFF00"/>
                </a:solidFill>
                <a:latin typeface="Arial Black" pitchFamily="34" charset="0"/>
              </a:rPr>
              <a:t>Sur le New York Mercantile Exchange, le baril de light sweet crude (WTI) pour livraison en mai prenait 88 cents à </a:t>
            </a:r>
            <a:r>
              <a:rPr lang="fr-FR" b="1" dirty="0" smtClean="0">
                <a:solidFill>
                  <a:srgbClr val="FF0000"/>
                </a:solidFill>
                <a:latin typeface="Arial Black" pitchFamily="34" charset="0"/>
              </a:rPr>
              <a:t>40.60 dollars</a:t>
            </a:r>
            <a:r>
              <a:rPr lang="fr-FR" b="1" dirty="0" smtClean="0">
                <a:solidFill>
                  <a:srgbClr val="FFFF00"/>
                </a:solidFill>
                <a:latin typeface="Arial Black" pitchFamily="34" charset="0"/>
              </a:rPr>
              <a:t>.</a:t>
            </a:r>
          </a:p>
          <a:p>
            <a:endParaRPr lang="fr-FR" dirty="0"/>
          </a:p>
        </p:txBody>
      </p:sp>
      <p:pic>
        <p:nvPicPr>
          <p:cNvPr id="11266" name="Picture 2" descr="http://www.transition-energie.com/wp-content/uploads/2012/06/Fotolia_6747503_XS.jpg"/>
          <p:cNvPicPr>
            <a:picLocks noChangeAspect="1" noChangeArrowheads="1"/>
          </p:cNvPicPr>
          <p:nvPr/>
        </p:nvPicPr>
        <p:blipFill>
          <a:blip r:embed="rId2"/>
          <a:srcRect/>
          <a:stretch>
            <a:fillRect/>
          </a:stretch>
        </p:blipFill>
        <p:spPr bwMode="auto">
          <a:xfrm>
            <a:off x="2547950" y="5286388"/>
            <a:ext cx="3810000" cy="135732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1266"/>
                                        </p:tgtEl>
                                        <p:attrNameLst>
                                          <p:attrName>style.visibility</p:attrName>
                                        </p:attrNameLst>
                                      </p:cBhvr>
                                      <p:to>
                                        <p:strVal val="visible"/>
                                      </p:to>
                                    </p:set>
                                    <p:animEffect transition="in" filter="box(in)">
                                      <p:cBhvr>
                                        <p:cTn id="24"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A9D66567-9BB2-44DE-AA70-32AB92FDCB52}" type="slidenum">
              <a:rPr lang="fr-FR" sz="3200" b="1" smtClean="0">
                <a:solidFill>
                  <a:srgbClr val="FF0000"/>
                </a:solidFill>
              </a:rPr>
              <a:pPr/>
              <a:t>9</a:t>
            </a:fld>
            <a:endParaRPr lang="fr-FR" sz="3200" b="1" dirty="0">
              <a:solidFill>
                <a:srgbClr val="FF0000"/>
              </a:solidFill>
            </a:endParaRPr>
          </a:p>
        </p:txBody>
      </p:sp>
      <p:sp>
        <p:nvSpPr>
          <p:cNvPr id="3" name="ZoneTexte 2"/>
          <p:cNvSpPr txBox="1"/>
          <p:nvPr/>
        </p:nvSpPr>
        <p:spPr>
          <a:xfrm>
            <a:off x="0" y="1"/>
            <a:ext cx="9144000" cy="769441"/>
          </a:xfrm>
          <a:prstGeom prst="rect">
            <a:avLst/>
          </a:prstGeom>
          <a:ln/>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fr-FR" sz="2400" b="1" dirty="0" smtClean="0">
                <a:solidFill>
                  <a:srgbClr val="FFFF00"/>
                </a:solidFill>
                <a:latin typeface="Arial Black" pitchFamily="34" charset="0"/>
              </a:rPr>
              <a:t>Le prix du baril de pétrole : </a:t>
            </a:r>
          </a:p>
          <a:p>
            <a:endParaRPr lang="fr-FR" sz="2000" b="1" dirty="0">
              <a:solidFill>
                <a:srgbClr val="FFFF00"/>
              </a:solidFill>
              <a:latin typeface="Arial Black" pitchFamily="34" charset="0"/>
            </a:endParaRPr>
          </a:p>
        </p:txBody>
      </p:sp>
      <p:sp>
        <p:nvSpPr>
          <p:cNvPr id="4" name="Pensées 3"/>
          <p:cNvSpPr/>
          <p:nvPr/>
        </p:nvSpPr>
        <p:spPr>
          <a:xfrm>
            <a:off x="500034" y="3500438"/>
            <a:ext cx="7929618"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solidFill>
                <a:srgbClr val="FFC000"/>
              </a:solidFill>
              <a:latin typeface="Arial Black" pitchFamily="34" charset="0"/>
            </a:endParaRPr>
          </a:p>
          <a:p>
            <a:pPr algn="ctr"/>
            <a:endParaRPr lang="fr-FR" dirty="0" smtClean="0">
              <a:solidFill>
                <a:srgbClr val="FFC000"/>
              </a:solidFill>
              <a:latin typeface="Arial Black" pitchFamily="34" charset="0"/>
            </a:endParaRPr>
          </a:p>
          <a:p>
            <a:pPr algn="ctr"/>
            <a:r>
              <a:rPr lang="fr-FR" dirty="0" smtClean="0">
                <a:solidFill>
                  <a:srgbClr val="FFC000"/>
                </a:solidFill>
                <a:latin typeface="Arial Black" pitchFamily="34" charset="0"/>
              </a:rPr>
              <a:t> </a:t>
            </a:r>
          </a:p>
          <a:p>
            <a:pPr algn="ctr"/>
            <a:r>
              <a:rPr lang="fr-FR" dirty="0" smtClean="0">
                <a:solidFill>
                  <a:srgbClr val="FFC000"/>
                </a:solidFill>
                <a:latin typeface="Arial Black" pitchFamily="34" charset="0"/>
              </a:rPr>
              <a:t>Libye: fermeture de quatre champs pétroliers par crainte d'attaques de l'EI</a:t>
            </a:r>
          </a:p>
          <a:p>
            <a:pPr algn="ctr"/>
            <a:endParaRPr lang="fr-FR" dirty="0" smtClean="0">
              <a:solidFill>
                <a:srgbClr val="FFC000"/>
              </a:solidFill>
              <a:latin typeface="Arial Black" pitchFamily="34" charset="0"/>
            </a:endParaRPr>
          </a:p>
          <a:p>
            <a:pPr algn="ctr"/>
            <a:endParaRPr lang="fr-FR" dirty="0" smtClean="0">
              <a:solidFill>
                <a:srgbClr val="FFC000"/>
              </a:solidFill>
              <a:latin typeface="Arial Black" pitchFamily="34" charset="0"/>
            </a:endParaRPr>
          </a:p>
          <a:p>
            <a:pPr algn="ctr"/>
            <a:endParaRPr lang="fr-FR" dirty="0"/>
          </a:p>
        </p:txBody>
      </p:sp>
      <p:sp>
        <p:nvSpPr>
          <p:cNvPr id="5" name="ZoneTexte 4"/>
          <p:cNvSpPr txBox="1"/>
          <p:nvPr/>
        </p:nvSpPr>
        <p:spPr>
          <a:xfrm>
            <a:off x="142844" y="5072074"/>
            <a:ext cx="8799717" cy="1477328"/>
          </a:xfrm>
          <a:prstGeom prst="rect">
            <a:avLst/>
          </a:prstGeom>
          <a:noFill/>
        </p:spPr>
        <p:txBody>
          <a:bodyPr wrap="none" rtlCol="0">
            <a:spAutoFit/>
          </a:bodyPr>
          <a:lstStyle/>
          <a:p>
            <a:pPr lvl="0"/>
            <a:r>
              <a:rPr lang="fr-FR" b="1" dirty="0" smtClean="0">
                <a:solidFill>
                  <a:srgbClr val="30EC46"/>
                </a:solidFill>
                <a:latin typeface="Arial Black" pitchFamily="34" charset="0"/>
              </a:rPr>
              <a:t>Benghazi (Libye): lundi 11 avril 2016 18:23 : </a:t>
            </a:r>
          </a:p>
          <a:p>
            <a:pPr lvl="0"/>
            <a:r>
              <a:rPr lang="fr-FR" b="1" dirty="0" smtClean="0">
                <a:solidFill>
                  <a:srgbClr val="FFFF00"/>
                </a:solidFill>
                <a:latin typeface="Arial Black" pitchFamily="34" charset="0"/>
              </a:rPr>
              <a:t>Les employés de quatre champs pétroliers en Libye ont été évacués</a:t>
            </a:r>
          </a:p>
          <a:p>
            <a:pPr lvl="0"/>
            <a:r>
              <a:rPr lang="fr-FR" b="1" dirty="0" smtClean="0">
                <a:solidFill>
                  <a:srgbClr val="FFFF00"/>
                </a:solidFill>
                <a:latin typeface="Arial Black" pitchFamily="34" charset="0"/>
              </a:rPr>
              <a:t> et ceux d'un cinquième sont en grève par crainte d'éventuelles</a:t>
            </a:r>
          </a:p>
          <a:p>
            <a:pPr lvl="0"/>
            <a:r>
              <a:rPr lang="fr-FR" b="1" dirty="0" smtClean="0">
                <a:solidFill>
                  <a:srgbClr val="FFFF00"/>
                </a:solidFill>
                <a:latin typeface="Arial Black" pitchFamily="34" charset="0"/>
              </a:rPr>
              <a:t> attaques du groupe jihadiste Etat islamique </a:t>
            </a:r>
          </a:p>
          <a:p>
            <a:endParaRPr lang="fr-FR" dirty="0"/>
          </a:p>
        </p:txBody>
      </p:sp>
      <p:sp>
        <p:nvSpPr>
          <p:cNvPr id="6" name="Pensées 5"/>
          <p:cNvSpPr/>
          <p:nvPr/>
        </p:nvSpPr>
        <p:spPr>
          <a:xfrm>
            <a:off x="500034" y="714356"/>
            <a:ext cx="7572428" cy="135732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solidFill>
                <a:srgbClr val="FFC000"/>
              </a:solidFill>
              <a:latin typeface="Arial Black" pitchFamily="34" charset="0"/>
            </a:endParaRPr>
          </a:p>
          <a:p>
            <a:pPr algn="ctr"/>
            <a:endParaRPr lang="fr-FR" dirty="0" smtClean="0">
              <a:solidFill>
                <a:srgbClr val="FFC000"/>
              </a:solidFill>
              <a:latin typeface="Arial Black" pitchFamily="34" charset="0"/>
            </a:endParaRPr>
          </a:p>
          <a:p>
            <a:pPr algn="ctr"/>
            <a:r>
              <a:rPr lang="fr-FR" dirty="0" smtClean="0">
                <a:solidFill>
                  <a:srgbClr val="FFC000"/>
                </a:solidFill>
                <a:latin typeface="Arial Black" pitchFamily="34" charset="0"/>
              </a:rPr>
              <a:t> Après un bond inattendu, le pétrole reste en bonne forme</a:t>
            </a:r>
          </a:p>
          <a:p>
            <a:pPr algn="ctr"/>
            <a:endParaRPr lang="fr-FR" dirty="0" smtClean="0">
              <a:solidFill>
                <a:srgbClr val="FFC000"/>
              </a:solidFill>
              <a:latin typeface="Arial Black" pitchFamily="34" charset="0"/>
            </a:endParaRPr>
          </a:p>
          <a:p>
            <a:pPr algn="ctr"/>
            <a:endParaRPr lang="fr-FR" dirty="0"/>
          </a:p>
        </p:txBody>
      </p:sp>
      <p:sp>
        <p:nvSpPr>
          <p:cNvPr id="7" name="ZoneTexte 6"/>
          <p:cNvSpPr txBox="1"/>
          <p:nvPr/>
        </p:nvSpPr>
        <p:spPr>
          <a:xfrm>
            <a:off x="428596" y="2228671"/>
            <a:ext cx="8978035" cy="1200329"/>
          </a:xfrm>
          <a:prstGeom prst="rect">
            <a:avLst/>
          </a:prstGeom>
          <a:noFill/>
        </p:spPr>
        <p:txBody>
          <a:bodyPr wrap="none" rtlCol="0">
            <a:spAutoFit/>
          </a:bodyPr>
          <a:lstStyle/>
          <a:p>
            <a:pPr lvl="0"/>
            <a:r>
              <a:rPr lang="fr-FR" b="1" dirty="0" smtClean="0">
                <a:solidFill>
                  <a:srgbClr val="30EC46"/>
                </a:solidFill>
                <a:latin typeface="Arial Black" pitchFamily="34" charset="0"/>
              </a:rPr>
              <a:t>NEW York : lundi 11 avril 2016 15:21 Vers 13H05 GMT, </a:t>
            </a:r>
          </a:p>
          <a:p>
            <a:pPr lvl="0"/>
            <a:r>
              <a:rPr lang="fr-FR" b="1" dirty="0" smtClean="0">
                <a:solidFill>
                  <a:srgbClr val="FFFF00"/>
                </a:solidFill>
                <a:latin typeface="Arial Black" pitchFamily="34" charset="0"/>
              </a:rPr>
              <a:t>le cours du baril de light sweet crude (WTI) pour livraison en mai        </a:t>
            </a:r>
          </a:p>
          <a:p>
            <a:pPr lvl="0"/>
            <a:r>
              <a:rPr lang="fr-FR" b="1" dirty="0" smtClean="0">
                <a:solidFill>
                  <a:srgbClr val="FFFF00"/>
                </a:solidFill>
                <a:latin typeface="Arial Black" pitchFamily="34" charset="0"/>
              </a:rPr>
              <a:t> prenait 44 cents à  </a:t>
            </a:r>
            <a:r>
              <a:rPr lang="fr-FR" b="1" dirty="0" smtClean="0">
                <a:solidFill>
                  <a:srgbClr val="FF0000"/>
                </a:solidFill>
                <a:latin typeface="Arial Black" pitchFamily="34" charset="0"/>
              </a:rPr>
              <a:t>40.16 dollars </a:t>
            </a:r>
            <a:r>
              <a:rPr lang="fr-FR" b="1" dirty="0" smtClean="0">
                <a:solidFill>
                  <a:srgbClr val="FFFF00"/>
                </a:solidFill>
                <a:latin typeface="Arial Black" pitchFamily="34" charset="0"/>
              </a:rPr>
              <a:t>sur le New York Mercantile</a:t>
            </a:r>
          </a:p>
          <a:p>
            <a:pPr lvl="0"/>
            <a:r>
              <a:rPr lang="fr-FR" b="1" dirty="0" smtClean="0">
                <a:solidFill>
                  <a:srgbClr val="FFFF00"/>
                </a:solidFill>
                <a:latin typeface="Arial Black" pitchFamily="34" charset="0"/>
              </a:rPr>
              <a:t> Exchange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heckerboard(across)">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2548</TotalTime>
  <Words>836</Words>
  <Application>Microsoft Office PowerPoint</Application>
  <PresentationFormat>Affichage à l'écran (4:3)</PresentationFormat>
  <Paragraphs>132</Paragraphs>
  <Slides>17</Slides>
  <Notes>1</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Débit</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ACER</cp:lastModifiedBy>
  <cp:revision>206</cp:revision>
  <dcterms:created xsi:type="dcterms:W3CDTF">2015-06-05T10:47:37Z</dcterms:created>
  <dcterms:modified xsi:type="dcterms:W3CDTF">2016-04-13T19:02:40Z</dcterms:modified>
</cp:coreProperties>
</file>