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8" r:id="rId4"/>
    <p:sldId id="269" r:id="rId5"/>
    <p:sldId id="258" r:id="rId6"/>
    <p:sldId id="270" r:id="rId7"/>
    <p:sldId id="260" r:id="rId8"/>
    <p:sldId id="261" r:id="rId9"/>
    <p:sldId id="262" r:id="rId10"/>
    <p:sldId id="271" r:id="rId11"/>
    <p:sldId id="263" r:id="rId12"/>
    <p:sldId id="264" r:id="rId13"/>
    <p:sldId id="265" r:id="rId14"/>
    <p:sldId id="273" r:id="rId15"/>
    <p:sldId id="274" r:id="rId16"/>
    <p:sldId id="275" r:id="rId17"/>
    <p:sldId id="276" r:id="rId18"/>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00099"/>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033CB7CA-6762-4D21-A3D2-328399C532D6}" type="datetimeFigureOut">
              <a:rPr lang="fr-FR" smtClean="0"/>
              <a:pPr/>
              <a:t>12/04/2016</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D4DC9544-1492-45E0-936D-1B2BCD1079B5}" type="slidenum">
              <a:rPr lang="fr-FR" smtClean="0"/>
              <a:pPr/>
              <a:t>‹N°›</a:t>
            </a:fld>
            <a:endParaRPr lang="fr-F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033CB7CA-6762-4D21-A3D2-328399C532D6}" type="datetimeFigureOut">
              <a:rPr lang="fr-FR" smtClean="0"/>
              <a:pPr/>
              <a:t>12/04/2016</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D4DC9544-1492-45E0-936D-1B2BCD1079B5}" type="slidenum">
              <a:rPr lang="fr-FR" smtClean="0"/>
              <a:pPr/>
              <a:t>‹N°›</a:t>
            </a:fld>
            <a:endParaRPr lang="fr-F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033CB7CA-6762-4D21-A3D2-328399C532D6}" type="datetimeFigureOut">
              <a:rPr lang="fr-FR" smtClean="0"/>
              <a:pPr/>
              <a:t>12/04/2016</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D4DC9544-1492-45E0-936D-1B2BCD1079B5}" type="slidenum">
              <a:rPr lang="fr-FR" smtClean="0"/>
              <a:pPr/>
              <a:t>‹N°›</a:t>
            </a:fld>
            <a:endParaRPr lang="fr-F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033CB7CA-6762-4D21-A3D2-328399C532D6}" type="datetimeFigureOut">
              <a:rPr lang="fr-FR" smtClean="0"/>
              <a:pPr/>
              <a:t>12/04/2016</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D4DC9544-1492-45E0-936D-1B2BCD1079B5}" type="slidenum">
              <a:rPr lang="fr-FR" smtClean="0"/>
              <a:pPr/>
              <a:t>‹N°›</a:t>
            </a:fld>
            <a:endParaRPr lang="fr-F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033CB7CA-6762-4D21-A3D2-328399C532D6}" type="datetimeFigureOut">
              <a:rPr lang="fr-FR" smtClean="0"/>
              <a:pPr/>
              <a:t>12/04/2016</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D4DC9544-1492-45E0-936D-1B2BCD1079B5}" type="slidenum">
              <a:rPr lang="fr-FR" smtClean="0"/>
              <a:pPr/>
              <a:t>‹N°›</a:t>
            </a:fld>
            <a:endParaRPr lang="fr-F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033CB7CA-6762-4D21-A3D2-328399C532D6}" type="datetimeFigureOut">
              <a:rPr lang="fr-FR" smtClean="0"/>
              <a:pPr/>
              <a:t>12/04/2016</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D4DC9544-1492-45E0-936D-1B2BCD1079B5}" type="slidenum">
              <a:rPr lang="fr-FR" smtClean="0"/>
              <a:pPr/>
              <a:t>‹N°›</a:t>
            </a:fld>
            <a:endParaRPr lang="fr-F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033CB7CA-6762-4D21-A3D2-328399C532D6}" type="datetimeFigureOut">
              <a:rPr lang="fr-FR" smtClean="0"/>
              <a:pPr/>
              <a:t>12/04/2016</a:t>
            </a:fld>
            <a:endParaRPr lang="fr-FR" dirty="0"/>
          </a:p>
        </p:txBody>
      </p:sp>
      <p:sp>
        <p:nvSpPr>
          <p:cNvPr id="8" name="Espace réservé du pied de page 7"/>
          <p:cNvSpPr>
            <a:spLocks noGrp="1"/>
          </p:cNvSpPr>
          <p:nvPr>
            <p:ph type="ftr" sz="quarter" idx="11"/>
          </p:nvPr>
        </p:nvSpPr>
        <p:spPr/>
        <p:txBody>
          <a:bodyPr/>
          <a:lstStyle/>
          <a:p>
            <a:endParaRPr lang="fr-FR" dirty="0"/>
          </a:p>
        </p:txBody>
      </p:sp>
      <p:sp>
        <p:nvSpPr>
          <p:cNvPr id="9" name="Espace réservé du numéro de diapositive 8"/>
          <p:cNvSpPr>
            <a:spLocks noGrp="1"/>
          </p:cNvSpPr>
          <p:nvPr>
            <p:ph type="sldNum" sz="quarter" idx="12"/>
          </p:nvPr>
        </p:nvSpPr>
        <p:spPr/>
        <p:txBody>
          <a:bodyPr/>
          <a:lstStyle/>
          <a:p>
            <a:fld id="{D4DC9544-1492-45E0-936D-1B2BCD1079B5}" type="slidenum">
              <a:rPr lang="fr-FR" smtClean="0"/>
              <a:pPr/>
              <a:t>‹N°›</a:t>
            </a:fld>
            <a:endParaRPr lang="fr-F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fld id="{033CB7CA-6762-4D21-A3D2-328399C532D6}" type="datetimeFigureOut">
              <a:rPr lang="fr-FR" smtClean="0"/>
              <a:pPr/>
              <a:t>12/04/2016</a:t>
            </a:fld>
            <a:endParaRPr lang="fr-FR" dirty="0"/>
          </a:p>
        </p:txBody>
      </p:sp>
      <p:sp>
        <p:nvSpPr>
          <p:cNvPr id="4" name="Espace réservé du pied de page 3"/>
          <p:cNvSpPr>
            <a:spLocks noGrp="1"/>
          </p:cNvSpPr>
          <p:nvPr>
            <p:ph type="ftr" sz="quarter" idx="11"/>
          </p:nvPr>
        </p:nvSpPr>
        <p:spPr/>
        <p:txBody>
          <a:bodyPr/>
          <a:lstStyle/>
          <a:p>
            <a:endParaRPr lang="fr-FR" dirty="0"/>
          </a:p>
        </p:txBody>
      </p:sp>
      <p:sp>
        <p:nvSpPr>
          <p:cNvPr id="5" name="Espace réservé du numéro de diapositive 4"/>
          <p:cNvSpPr>
            <a:spLocks noGrp="1"/>
          </p:cNvSpPr>
          <p:nvPr>
            <p:ph type="sldNum" sz="quarter" idx="12"/>
          </p:nvPr>
        </p:nvSpPr>
        <p:spPr/>
        <p:txBody>
          <a:bodyPr/>
          <a:lstStyle/>
          <a:p>
            <a:fld id="{D4DC9544-1492-45E0-936D-1B2BCD1079B5}" type="slidenum">
              <a:rPr lang="fr-FR" smtClean="0"/>
              <a:pPr/>
              <a:t>‹N°›</a:t>
            </a:fld>
            <a:endParaRPr lang="fr-F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033CB7CA-6762-4D21-A3D2-328399C532D6}" type="datetimeFigureOut">
              <a:rPr lang="fr-FR" smtClean="0"/>
              <a:pPr/>
              <a:t>12/04/2016</a:t>
            </a:fld>
            <a:endParaRPr lang="fr-FR" dirty="0"/>
          </a:p>
        </p:txBody>
      </p:sp>
      <p:sp>
        <p:nvSpPr>
          <p:cNvPr id="3" name="Espace réservé du pied de page 2"/>
          <p:cNvSpPr>
            <a:spLocks noGrp="1"/>
          </p:cNvSpPr>
          <p:nvPr>
            <p:ph type="ftr" sz="quarter" idx="11"/>
          </p:nvPr>
        </p:nvSpPr>
        <p:spPr/>
        <p:txBody>
          <a:bodyPr/>
          <a:lstStyle/>
          <a:p>
            <a:endParaRPr lang="fr-FR" dirty="0"/>
          </a:p>
        </p:txBody>
      </p:sp>
      <p:sp>
        <p:nvSpPr>
          <p:cNvPr id="4" name="Espace réservé du numéro de diapositive 3"/>
          <p:cNvSpPr>
            <a:spLocks noGrp="1"/>
          </p:cNvSpPr>
          <p:nvPr>
            <p:ph type="sldNum" sz="quarter" idx="12"/>
          </p:nvPr>
        </p:nvSpPr>
        <p:spPr/>
        <p:txBody>
          <a:bodyPr/>
          <a:lstStyle/>
          <a:p>
            <a:fld id="{D4DC9544-1492-45E0-936D-1B2BCD1079B5}" type="slidenum">
              <a:rPr lang="fr-FR" smtClean="0"/>
              <a:pPr/>
              <a:t>‹N°›</a:t>
            </a:fld>
            <a:endParaRPr lang="fr-F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033CB7CA-6762-4D21-A3D2-328399C532D6}" type="datetimeFigureOut">
              <a:rPr lang="fr-FR" smtClean="0"/>
              <a:pPr/>
              <a:t>12/04/2016</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D4DC9544-1492-45E0-936D-1B2BCD1079B5}" type="slidenum">
              <a:rPr lang="fr-FR" smtClean="0"/>
              <a:pPr/>
              <a:t>‹N°›</a:t>
            </a:fld>
            <a:endParaRPr lang="fr-F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dirty="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033CB7CA-6762-4D21-A3D2-328399C532D6}" type="datetimeFigureOut">
              <a:rPr lang="fr-FR" smtClean="0"/>
              <a:pPr/>
              <a:t>12/04/2016</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D4DC9544-1492-45E0-936D-1B2BCD1079B5}" type="slidenum">
              <a:rPr lang="fr-FR" smtClean="0"/>
              <a:pPr/>
              <a:t>‹N°›</a:t>
            </a:fld>
            <a:endParaRPr lang="fr-F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3CB7CA-6762-4D21-A3D2-328399C532D6}" type="datetimeFigureOut">
              <a:rPr lang="fr-FR" smtClean="0"/>
              <a:pPr/>
              <a:t>12/04/2016</a:t>
            </a:fld>
            <a:endParaRPr lang="fr-FR" dirty="0"/>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dirty="0"/>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DC9544-1492-45E0-936D-1B2BCD1079B5}" type="slidenum">
              <a:rPr lang="fr-FR" smtClean="0"/>
              <a:pPr/>
              <a:t>‹N°›</a:t>
            </a:fld>
            <a:endParaRPr lang="fr-FR"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539552" y="156576"/>
            <a:ext cx="7772400" cy="1500197"/>
          </a:xfrm>
        </p:spPr>
        <p:txBody>
          <a:bodyPr/>
          <a:lstStyle/>
          <a:p>
            <a:r>
              <a:rPr lang="fr-FR" b="1" dirty="0" smtClean="0">
                <a:solidFill>
                  <a:srgbClr val="C00000"/>
                </a:solidFill>
                <a:effectLst>
                  <a:outerShdw blurRad="38100" dist="38100" dir="2700000" algn="tl">
                    <a:srgbClr val="000000">
                      <a:alpha val="43137"/>
                    </a:srgbClr>
                  </a:outerShdw>
                </a:effectLst>
                <a:latin typeface="Lucida Calligraphy" pitchFamily="66"/>
                <a:ea typeface="GungsuhChe" pitchFamily="49"/>
              </a:rPr>
              <a:t>L’actualité financier</a:t>
            </a:r>
            <a:endParaRPr lang="fr-FR" b="1" dirty="0">
              <a:solidFill>
                <a:srgbClr val="C00000"/>
              </a:solidFill>
              <a:effectLst>
                <a:outerShdw blurRad="38100" dist="38100" dir="2700000" algn="tl">
                  <a:srgbClr val="000000">
                    <a:alpha val="43137"/>
                  </a:srgbClr>
                </a:outerShdw>
              </a:effectLst>
              <a:latin typeface="Lucida Calligraphy" pitchFamily="66"/>
              <a:ea typeface="GungsuhChe" pitchFamily="49"/>
            </a:endParaRPr>
          </a:p>
        </p:txBody>
      </p:sp>
      <p:sp>
        <p:nvSpPr>
          <p:cNvPr id="3" name="Sous-titre 2"/>
          <p:cNvSpPr>
            <a:spLocks noGrp="1"/>
          </p:cNvSpPr>
          <p:nvPr>
            <p:ph type="subTitle" idx="1"/>
          </p:nvPr>
        </p:nvSpPr>
        <p:spPr>
          <a:xfrm>
            <a:off x="563989" y="1931696"/>
            <a:ext cx="6384275" cy="4640552"/>
          </a:xfrm>
        </p:spPr>
        <p:txBody>
          <a:bodyPr>
            <a:noAutofit/>
          </a:bodyPr>
          <a:lstStyle/>
          <a:p>
            <a:pPr algn="l">
              <a:lnSpc>
                <a:spcPct val="150000"/>
              </a:lnSpc>
            </a:pPr>
            <a:r>
              <a:rPr lang="fr-FR" sz="3000" b="1" dirty="0" err="1">
                <a:solidFill>
                  <a:srgbClr val="000099"/>
                </a:solidFill>
                <a:effectLst>
                  <a:outerShdw dist="38096" dir="2700000">
                    <a:srgbClr val="000000"/>
                  </a:outerShdw>
                </a:effectLst>
                <a:latin typeface="Lucida Calligraphy" pitchFamily="66"/>
              </a:rPr>
              <a:t>Elaboréé</a:t>
            </a:r>
            <a:r>
              <a:rPr lang="fr-FR" sz="3000" b="1" dirty="0">
                <a:solidFill>
                  <a:srgbClr val="000099"/>
                </a:solidFill>
                <a:effectLst>
                  <a:outerShdw dist="38096" dir="2700000">
                    <a:srgbClr val="000000"/>
                  </a:outerShdw>
                </a:effectLst>
                <a:latin typeface="Lucida Calligraphy" pitchFamily="66"/>
              </a:rPr>
              <a:t> par:</a:t>
            </a:r>
          </a:p>
          <a:p>
            <a:pPr algn="l">
              <a:lnSpc>
                <a:spcPct val="150000"/>
              </a:lnSpc>
            </a:pPr>
            <a:r>
              <a:rPr lang="fr-FR" sz="3000" b="1" dirty="0">
                <a:solidFill>
                  <a:srgbClr val="000000"/>
                </a:solidFill>
                <a:effectLst>
                  <a:outerShdw dist="38096" dir="2700000">
                    <a:srgbClr val="000000"/>
                  </a:outerShdw>
                </a:effectLst>
                <a:latin typeface="Lucida Calligraphy" pitchFamily="66"/>
              </a:rPr>
              <a:t> </a:t>
            </a:r>
            <a:r>
              <a:rPr lang="fr-FR" sz="3000" b="1" dirty="0" err="1">
                <a:solidFill>
                  <a:srgbClr val="000000"/>
                </a:solidFill>
                <a:effectLst>
                  <a:outerShdw dist="38096" dir="2700000">
                    <a:srgbClr val="000000"/>
                  </a:outerShdw>
                </a:effectLst>
                <a:latin typeface="Lucida Calligraphy" pitchFamily="66"/>
              </a:rPr>
              <a:t>Imen</a:t>
            </a:r>
            <a:r>
              <a:rPr lang="fr-FR" sz="3000" b="1" dirty="0">
                <a:solidFill>
                  <a:srgbClr val="000000"/>
                </a:solidFill>
                <a:effectLst>
                  <a:outerShdw dist="38096" dir="2700000">
                    <a:srgbClr val="000000"/>
                  </a:outerShdw>
                </a:effectLst>
                <a:latin typeface="Lucida Calligraphy" pitchFamily="66"/>
              </a:rPr>
              <a:t> </a:t>
            </a:r>
            <a:r>
              <a:rPr lang="fr-FR" sz="3000" b="1" dirty="0" err="1">
                <a:solidFill>
                  <a:srgbClr val="000000"/>
                </a:solidFill>
                <a:effectLst>
                  <a:outerShdw dist="38096" dir="2700000">
                    <a:srgbClr val="000000"/>
                  </a:outerShdw>
                </a:effectLst>
                <a:latin typeface="Lucida Calligraphy" pitchFamily="66"/>
              </a:rPr>
              <a:t>Abdelhedi</a:t>
            </a:r>
            <a:endParaRPr lang="fr-FR" sz="3000" b="1" dirty="0">
              <a:solidFill>
                <a:srgbClr val="000000"/>
              </a:solidFill>
              <a:effectLst>
                <a:outerShdw dist="38096" dir="2700000">
                  <a:srgbClr val="000000"/>
                </a:outerShdw>
              </a:effectLst>
              <a:latin typeface="Lucida Calligraphy" pitchFamily="66"/>
            </a:endParaRPr>
          </a:p>
          <a:p>
            <a:pPr algn="l">
              <a:lnSpc>
                <a:spcPct val="150000"/>
              </a:lnSpc>
            </a:pPr>
            <a:r>
              <a:rPr lang="fr-FR" sz="3000" b="1" dirty="0">
                <a:solidFill>
                  <a:srgbClr val="000000"/>
                </a:solidFill>
                <a:effectLst>
                  <a:outerShdw dist="38096" dir="2700000">
                    <a:srgbClr val="000000"/>
                  </a:outerShdw>
                </a:effectLst>
                <a:latin typeface="Lucida Calligraphy" pitchFamily="66"/>
              </a:rPr>
              <a:t>Manar Idriss</a:t>
            </a:r>
          </a:p>
          <a:p>
            <a:pPr algn="l">
              <a:lnSpc>
                <a:spcPct val="150000"/>
              </a:lnSpc>
            </a:pPr>
            <a:r>
              <a:rPr lang="fr-FR" sz="3000" b="1" dirty="0" err="1">
                <a:solidFill>
                  <a:srgbClr val="000000"/>
                </a:solidFill>
                <a:effectLst>
                  <a:outerShdw dist="38096" dir="2700000">
                    <a:srgbClr val="000000"/>
                  </a:outerShdw>
                </a:effectLst>
                <a:latin typeface="Lucida Calligraphy" pitchFamily="66"/>
              </a:rPr>
              <a:t>Ichrak</a:t>
            </a:r>
            <a:r>
              <a:rPr lang="fr-FR" sz="3000" b="1" dirty="0">
                <a:solidFill>
                  <a:srgbClr val="000000"/>
                </a:solidFill>
                <a:effectLst>
                  <a:outerShdw dist="38096" dir="2700000">
                    <a:srgbClr val="000000"/>
                  </a:outerShdw>
                </a:effectLst>
                <a:latin typeface="Lucida Calligraphy" pitchFamily="66"/>
              </a:rPr>
              <a:t> </a:t>
            </a:r>
            <a:r>
              <a:rPr lang="fr-FR" sz="3000" b="1" dirty="0" err="1">
                <a:solidFill>
                  <a:srgbClr val="000000"/>
                </a:solidFill>
                <a:effectLst>
                  <a:outerShdw dist="38096" dir="2700000">
                    <a:srgbClr val="000000"/>
                  </a:outerShdw>
                </a:effectLst>
                <a:latin typeface="Lucida Calligraphy" pitchFamily="66"/>
              </a:rPr>
              <a:t>Elleuch</a:t>
            </a:r>
            <a:r>
              <a:rPr lang="fr-FR" sz="3000" b="1" dirty="0">
                <a:solidFill>
                  <a:srgbClr val="000000"/>
                </a:solidFill>
                <a:effectLst>
                  <a:outerShdw dist="38096" dir="2700000">
                    <a:srgbClr val="000000"/>
                  </a:outerShdw>
                </a:effectLst>
                <a:latin typeface="Lucida Calligraphy" pitchFamily="66"/>
              </a:rPr>
              <a:t> </a:t>
            </a:r>
          </a:p>
          <a:p>
            <a:pPr algn="l">
              <a:lnSpc>
                <a:spcPct val="150000"/>
              </a:lnSpc>
            </a:pPr>
            <a:r>
              <a:rPr lang="fr-FR" sz="3000" b="1" dirty="0" err="1">
                <a:solidFill>
                  <a:srgbClr val="000000"/>
                </a:solidFill>
                <a:effectLst>
                  <a:outerShdw dist="38096" dir="2700000">
                    <a:srgbClr val="000000"/>
                  </a:outerShdw>
                </a:effectLst>
                <a:latin typeface="Lucida Calligraphy" pitchFamily="66"/>
              </a:rPr>
              <a:t>Marwa</a:t>
            </a:r>
            <a:r>
              <a:rPr lang="fr-FR" sz="3000" b="1" dirty="0">
                <a:solidFill>
                  <a:srgbClr val="000000"/>
                </a:solidFill>
                <a:effectLst>
                  <a:outerShdw dist="38096" dir="2700000">
                    <a:srgbClr val="000000"/>
                  </a:outerShdw>
                </a:effectLst>
                <a:latin typeface="Lucida Calligraphy" pitchFamily="66"/>
              </a:rPr>
              <a:t> ben </a:t>
            </a:r>
            <a:r>
              <a:rPr lang="fr-FR" sz="3000" b="1" dirty="0" err="1">
                <a:solidFill>
                  <a:srgbClr val="000000"/>
                </a:solidFill>
                <a:effectLst>
                  <a:outerShdw dist="38096" dir="2700000">
                    <a:srgbClr val="000000"/>
                  </a:outerShdw>
                </a:effectLst>
                <a:latin typeface="Lucida Calligraphy" pitchFamily="66"/>
              </a:rPr>
              <a:t>nasir</a:t>
            </a:r>
            <a:r>
              <a:rPr lang="fr-FR" sz="3000" b="1" dirty="0">
                <a:solidFill>
                  <a:srgbClr val="000000"/>
                </a:solidFill>
                <a:effectLst>
                  <a:outerShdw dist="38096" dir="2700000">
                    <a:srgbClr val="000000"/>
                  </a:outerShdw>
                </a:effectLst>
                <a:latin typeface="Lucida Calligraphy" pitchFamily="66"/>
              </a:rPr>
              <a:t> </a:t>
            </a:r>
          </a:p>
          <a:p>
            <a:pPr algn="l">
              <a:lnSpc>
                <a:spcPct val="150000"/>
              </a:lnSpc>
            </a:pPr>
            <a:r>
              <a:rPr lang="fr-FR" sz="3000" b="1" dirty="0">
                <a:solidFill>
                  <a:srgbClr val="000000"/>
                </a:solidFill>
                <a:effectLst>
                  <a:outerShdw dist="38096" dir="2700000">
                    <a:srgbClr val="000000"/>
                  </a:outerShdw>
                </a:effectLst>
                <a:latin typeface="Lucida Calligraphy" pitchFamily="66"/>
              </a:rPr>
              <a:t>Mabrouk </a:t>
            </a:r>
            <a:r>
              <a:rPr lang="fr-FR" sz="3000" b="1" dirty="0" err="1">
                <a:solidFill>
                  <a:srgbClr val="000000"/>
                </a:solidFill>
                <a:effectLst>
                  <a:outerShdw dist="38096" dir="2700000">
                    <a:srgbClr val="000000"/>
                  </a:outerShdw>
                </a:effectLst>
                <a:latin typeface="Lucida Calligraphy" pitchFamily="66"/>
              </a:rPr>
              <a:t>Jarray</a:t>
            </a:r>
            <a:endParaRPr lang="fr-FR" sz="3000" b="1" dirty="0">
              <a:solidFill>
                <a:srgbClr val="000000"/>
              </a:solidFill>
              <a:effectLst>
                <a:outerShdw dist="38096" dir="2700000">
                  <a:srgbClr val="000000"/>
                </a:outerShdw>
              </a:effectLst>
              <a:latin typeface="Lucida Calligraphy" pitchFamily="66"/>
            </a:endParaRPr>
          </a:p>
          <a:p>
            <a:pPr algn="l">
              <a:lnSpc>
                <a:spcPct val="150000"/>
              </a:lnSpc>
            </a:pPr>
            <a:r>
              <a:rPr lang="fr-FR" sz="3000" b="1" dirty="0">
                <a:solidFill>
                  <a:srgbClr val="000000"/>
                </a:solidFill>
                <a:effectLst>
                  <a:outerShdw dist="38096" dir="2700000">
                    <a:srgbClr val="000000"/>
                  </a:outerShdw>
                </a:effectLst>
                <a:latin typeface="Lucida Calligraphy" pitchFamily="66"/>
              </a:rPr>
              <a:t> </a:t>
            </a:r>
          </a:p>
        </p:txBody>
      </p:sp>
      <p:pic>
        <p:nvPicPr>
          <p:cNvPr id="2050" name="Picture 2" descr="C:\Users\DELL\Desktop\Bourse-Investir-Placement-full-11098049.jpg"/>
          <p:cNvPicPr>
            <a:picLocks noChangeAspect="1" noChangeArrowheads="1"/>
          </p:cNvPicPr>
          <p:nvPr/>
        </p:nvPicPr>
        <p:blipFill>
          <a:blip r:embed="rId2"/>
          <a:srcRect/>
          <a:stretch>
            <a:fillRect/>
          </a:stretch>
        </p:blipFill>
        <p:spPr bwMode="auto">
          <a:xfrm>
            <a:off x="4599938" y="1928802"/>
            <a:ext cx="4429123" cy="4643446"/>
          </a:xfrm>
          <a:prstGeom prst="rect">
            <a:avLst/>
          </a:prstGeom>
          <a:noFill/>
        </p:spPr>
      </p:pic>
      <p:pic>
        <p:nvPicPr>
          <p:cNvPr id="5" name="Image 5" descr="Nouvelle image.jpg"/>
          <p:cNvPicPr>
            <a:picLocks noChangeAspect="1"/>
          </p:cNvPicPr>
          <p:nvPr/>
        </p:nvPicPr>
        <p:blipFill>
          <a:blip r:embed="rId3"/>
          <a:stretch>
            <a:fillRect/>
          </a:stretch>
        </p:blipFill>
        <p:spPr>
          <a:xfrm>
            <a:off x="8034322" y="188640"/>
            <a:ext cx="994740" cy="936104"/>
          </a:xfrm>
          <a:prstGeom prst="rect">
            <a:avLst/>
          </a:prstGeom>
          <a:solidFill>
            <a:srgbClr val="EDEDED"/>
          </a:solidFill>
          <a:ln cap="flat">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solidFill>
                  <a:srgbClr val="C00000"/>
                </a:solidFill>
                <a:effectLst>
                  <a:outerShdw blurRad="38100" dist="38100" dir="2700000" algn="tl">
                    <a:srgbClr val="000000">
                      <a:alpha val="43137"/>
                    </a:srgbClr>
                  </a:outerShdw>
                </a:effectLst>
                <a:latin typeface="Lucida Calligraphy" pitchFamily="66"/>
                <a:ea typeface="GungsuhChe" pitchFamily="49"/>
              </a:rPr>
              <a:t>4- La Bourse en 12/04/2016</a:t>
            </a:r>
            <a:endParaRPr lang="fr-FR" b="1" dirty="0">
              <a:solidFill>
                <a:srgbClr val="000099"/>
              </a:solidFill>
            </a:endParaRPr>
          </a:p>
        </p:txBody>
      </p:sp>
      <p:sp>
        <p:nvSpPr>
          <p:cNvPr id="3" name="Espace réservé du contenu 2"/>
          <p:cNvSpPr>
            <a:spLocks noGrp="1"/>
          </p:cNvSpPr>
          <p:nvPr>
            <p:ph idx="1"/>
          </p:nvPr>
        </p:nvSpPr>
        <p:spPr>
          <a:xfrm>
            <a:off x="251520" y="1600200"/>
            <a:ext cx="8640960" cy="4525963"/>
          </a:xfrm>
        </p:spPr>
        <p:txBody>
          <a:bodyPr>
            <a:noAutofit/>
          </a:bodyPr>
          <a:lstStyle/>
          <a:p>
            <a:pPr>
              <a:lnSpc>
                <a:spcPct val="160000"/>
              </a:lnSpc>
            </a:pPr>
            <a:r>
              <a:rPr lang="fr-FR" sz="3000" b="1" kern="0" dirty="0">
                <a:solidFill>
                  <a:srgbClr val="000000"/>
                </a:solidFill>
                <a:latin typeface="+mj-lt"/>
                <a:cs typeface="Traditional Arabic" panose="02020603050405020304" pitchFamily="18" charset="-78"/>
              </a:rPr>
              <a:t>La bourse de Shanghai a fini mardi </a:t>
            </a:r>
            <a:r>
              <a:rPr lang="fr-FR" sz="3000" b="1" u="sng" kern="0" dirty="0">
                <a:solidFill>
                  <a:srgbClr val="000000"/>
                </a:solidFill>
                <a:latin typeface="+mj-lt"/>
                <a:cs typeface="Traditional Arabic" panose="02020603050405020304" pitchFamily="18" charset="-78"/>
              </a:rPr>
              <a:t>en baisse </a:t>
            </a:r>
            <a:r>
              <a:rPr lang="fr-FR" sz="3000" b="1" kern="0" dirty="0">
                <a:solidFill>
                  <a:srgbClr val="000000"/>
                </a:solidFill>
                <a:latin typeface="+mj-lt"/>
                <a:cs typeface="Traditional Arabic" panose="02020603050405020304" pitchFamily="18" charset="-78"/>
              </a:rPr>
              <a:t>de 0.34% affectée par des prises de bénéfices au lendemain d’un net rebond.</a:t>
            </a:r>
          </a:p>
          <a:p>
            <a:pPr>
              <a:lnSpc>
                <a:spcPct val="160000"/>
              </a:lnSpc>
            </a:pPr>
            <a:r>
              <a:rPr lang="fr-FR" sz="3000" b="1" kern="0" dirty="0" smtClean="0">
                <a:solidFill>
                  <a:srgbClr val="000000"/>
                </a:solidFill>
                <a:latin typeface="+mj-lt"/>
                <a:cs typeface="Traditional Arabic" panose="02020603050405020304" pitchFamily="18" charset="-78"/>
              </a:rPr>
              <a:t>La </a:t>
            </a:r>
            <a:r>
              <a:rPr lang="fr-FR" sz="3000" b="1" kern="0" dirty="0">
                <a:solidFill>
                  <a:srgbClr val="000000"/>
                </a:solidFill>
                <a:latin typeface="+mj-lt"/>
                <a:cs typeface="Traditional Arabic" panose="02020603050405020304" pitchFamily="18" charset="-78"/>
              </a:rPr>
              <a:t>bourse de Hong Kong a pour sa part terminé </a:t>
            </a:r>
          </a:p>
          <a:p>
            <a:pPr>
              <a:lnSpc>
                <a:spcPct val="160000"/>
              </a:lnSpc>
              <a:buNone/>
            </a:pPr>
            <a:r>
              <a:rPr lang="fr-FR" sz="3000" b="1" u="sng" kern="0" dirty="0" smtClean="0">
                <a:solidFill>
                  <a:srgbClr val="000000"/>
                </a:solidFill>
                <a:latin typeface="+mj-lt"/>
                <a:cs typeface="Traditional Arabic" panose="02020603050405020304" pitchFamily="18" charset="-78"/>
              </a:rPr>
              <a:t>en </a:t>
            </a:r>
            <a:r>
              <a:rPr lang="fr-FR" sz="3000" b="1" u="sng" kern="0" dirty="0">
                <a:solidFill>
                  <a:srgbClr val="000000"/>
                </a:solidFill>
                <a:latin typeface="+mj-lt"/>
                <a:cs typeface="Traditional Arabic" panose="02020603050405020304" pitchFamily="18" charset="-78"/>
              </a:rPr>
              <a:t>hausse </a:t>
            </a:r>
            <a:r>
              <a:rPr lang="fr-FR" sz="3000" b="1" kern="0" dirty="0">
                <a:solidFill>
                  <a:srgbClr val="000000"/>
                </a:solidFill>
                <a:latin typeface="+mj-lt"/>
                <a:cs typeface="Traditional Arabic" panose="02020603050405020304" pitchFamily="18" charset="-78"/>
              </a:rPr>
              <a:t>de 0.31</a:t>
            </a:r>
            <a:r>
              <a:rPr lang="fr-FR" sz="3000" b="1" kern="0" dirty="0" smtClean="0">
                <a:solidFill>
                  <a:srgbClr val="000000"/>
                </a:solidFill>
                <a:latin typeface="+mj-lt"/>
                <a:cs typeface="Traditional Arabic" panose="02020603050405020304" pitchFamily="18" charset="-78"/>
              </a:rPr>
              <a:t>%.</a:t>
            </a:r>
            <a:endParaRPr lang="fr-FR" sz="3000" dirty="0"/>
          </a:p>
        </p:txBody>
      </p:sp>
    </p:spTree>
    <p:extLst>
      <p:ext uri="{BB962C8B-B14F-4D97-AF65-F5344CB8AC3E}">
        <p14:creationId xmlns="" xmlns:p14="http://schemas.microsoft.com/office/powerpoint/2010/main" val="415320592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b="1" dirty="0" smtClean="0">
                <a:solidFill>
                  <a:srgbClr val="C00000"/>
                </a:solidFill>
                <a:effectLst>
                  <a:outerShdw blurRad="38100" dist="38100" dir="2700000" algn="tl">
                    <a:srgbClr val="000000">
                      <a:alpha val="43137"/>
                    </a:srgbClr>
                  </a:outerShdw>
                </a:effectLst>
                <a:latin typeface="Lucida Calligraphy" pitchFamily="66"/>
                <a:ea typeface="GungsuhChe" pitchFamily="49"/>
              </a:rPr>
              <a:t>4- La </a:t>
            </a:r>
            <a:r>
              <a:rPr lang="fr-FR" b="1" dirty="0">
                <a:solidFill>
                  <a:srgbClr val="C00000"/>
                </a:solidFill>
                <a:effectLst>
                  <a:outerShdw blurRad="38100" dist="38100" dir="2700000" algn="tl">
                    <a:srgbClr val="000000">
                      <a:alpha val="43137"/>
                    </a:srgbClr>
                  </a:outerShdw>
                </a:effectLst>
                <a:latin typeface="Lucida Calligraphy" pitchFamily="66"/>
                <a:ea typeface="GungsuhChe" pitchFamily="49"/>
              </a:rPr>
              <a:t>Bourse en 12/04/2016</a:t>
            </a:r>
          </a:p>
        </p:txBody>
      </p:sp>
      <p:sp>
        <p:nvSpPr>
          <p:cNvPr id="3" name="Espace réservé du contenu 2"/>
          <p:cNvSpPr>
            <a:spLocks noGrp="1"/>
          </p:cNvSpPr>
          <p:nvPr>
            <p:ph idx="1"/>
          </p:nvPr>
        </p:nvSpPr>
        <p:spPr>
          <a:xfrm>
            <a:off x="251520" y="1600200"/>
            <a:ext cx="8640960" cy="4525963"/>
          </a:xfrm>
        </p:spPr>
        <p:txBody>
          <a:bodyPr>
            <a:noAutofit/>
          </a:bodyPr>
          <a:lstStyle/>
          <a:p>
            <a:pPr>
              <a:lnSpc>
                <a:spcPct val="160000"/>
              </a:lnSpc>
            </a:pPr>
            <a:r>
              <a:rPr lang="fr-FR" sz="3000" b="1" kern="0" dirty="0" smtClean="0">
                <a:solidFill>
                  <a:srgbClr val="000000"/>
                </a:solidFill>
                <a:latin typeface="+mj-lt"/>
                <a:cs typeface="Traditional Arabic" panose="02020603050405020304" pitchFamily="18" charset="-78"/>
              </a:rPr>
              <a:t>La </a:t>
            </a:r>
            <a:r>
              <a:rPr lang="fr-FR" sz="3000" b="1" kern="0" dirty="0">
                <a:solidFill>
                  <a:srgbClr val="000000"/>
                </a:solidFill>
                <a:latin typeface="+mj-lt"/>
                <a:cs typeface="Traditional Arabic" panose="02020603050405020304" pitchFamily="18" charset="-78"/>
              </a:rPr>
              <a:t>bourse de Tokyo a de son cote clôturé </a:t>
            </a:r>
            <a:r>
              <a:rPr lang="fr-FR" sz="3000" b="1" u="sng" kern="0" dirty="0">
                <a:solidFill>
                  <a:srgbClr val="000000"/>
                </a:solidFill>
                <a:latin typeface="+mj-lt"/>
                <a:cs typeface="Traditional Arabic" panose="02020603050405020304" pitchFamily="18" charset="-78"/>
              </a:rPr>
              <a:t>en hausse </a:t>
            </a:r>
            <a:r>
              <a:rPr lang="fr-FR" sz="3000" b="1" kern="0" dirty="0">
                <a:solidFill>
                  <a:srgbClr val="000000"/>
                </a:solidFill>
                <a:latin typeface="+mj-lt"/>
                <a:cs typeface="Traditional Arabic" panose="02020603050405020304" pitchFamily="18" charset="-78"/>
              </a:rPr>
              <a:t>de 1.13%,aidée par un repli du yen qui s’est accentué après des déclarations  du ministre japonais des Finances Taro Aso qui a menacé d’intervenir sur le marché des changes.</a:t>
            </a:r>
          </a:p>
          <a:p>
            <a:pPr>
              <a:lnSpc>
                <a:spcPct val="160000"/>
              </a:lnSpc>
              <a:buNone/>
            </a:pPr>
            <a:endParaRPr lang="fr-FR" sz="30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323528" y="1700808"/>
            <a:ext cx="8229600" cy="4525963"/>
          </a:xfrm>
        </p:spPr>
        <p:txBody>
          <a:bodyPr>
            <a:normAutofit/>
          </a:bodyPr>
          <a:lstStyle/>
          <a:p>
            <a:pPr>
              <a:lnSpc>
                <a:spcPct val="150000"/>
              </a:lnSpc>
            </a:pPr>
            <a:r>
              <a:rPr lang="fr-FR" sz="3000" b="1" kern="0" dirty="0" smtClean="0">
                <a:solidFill>
                  <a:srgbClr val="000000"/>
                </a:solidFill>
                <a:latin typeface="+mj-lt"/>
                <a:cs typeface="Traditional Arabic" panose="02020603050405020304" pitchFamily="18" charset="-78"/>
              </a:rPr>
              <a:t>En Europe à la mi-séance ,la bourse de paris avance prudemment de 0.19% ,tandis que la bourse de francfort prend 0.48%.</a:t>
            </a:r>
          </a:p>
          <a:p>
            <a:pPr>
              <a:lnSpc>
                <a:spcPct val="150000"/>
              </a:lnSpc>
            </a:pPr>
            <a:r>
              <a:rPr lang="fr-FR" sz="3000" b="1" kern="0" dirty="0" smtClean="0">
                <a:solidFill>
                  <a:srgbClr val="000000"/>
                </a:solidFill>
                <a:latin typeface="+mj-lt"/>
                <a:cs typeface="Traditional Arabic" panose="02020603050405020304" pitchFamily="18" charset="-78"/>
              </a:rPr>
              <a:t>En revanche La bourse de Londres se déleste de 0.06%.</a:t>
            </a:r>
            <a:endParaRPr lang="fr-FR" sz="3000" b="1" kern="0" dirty="0">
              <a:solidFill>
                <a:srgbClr val="000000"/>
              </a:solidFill>
              <a:latin typeface="+mj-lt"/>
              <a:cs typeface="Traditional Arabic" panose="02020603050405020304" pitchFamily="18" charset="-78"/>
            </a:endParaRPr>
          </a:p>
        </p:txBody>
      </p:sp>
      <p:sp>
        <p:nvSpPr>
          <p:cNvPr id="4" name="Rectangle 3"/>
          <p:cNvSpPr/>
          <p:nvPr/>
        </p:nvSpPr>
        <p:spPr>
          <a:xfrm>
            <a:off x="395536" y="404664"/>
            <a:ext cx="8193269" cy="769441"/>
          </a:xfrm>
          <a:prstGeom prst="rect">
            <a:avLst/>
          </a:prstGeom>
        </p:spPr>
        <p:txBody>
          <a:bodyPr wrap="none">
            <a:spAutoFit/>
          </a:bodyPr>
          <a:lstStyle/>
          <a:p>
            <a:r>
              <a:rPr lang="fr-FR" sz="4400" b="1" dirty="0">
                <a:solidFill>
                  <a:srgbClr val="C00000"/>
                </a:solidFill>
                <a:effectLst>
                  <a:outerShdw blurRad="38100" dist="38100" dir="2700000" algn="tl">
                    <a:srgbClr val="000000">
                      <a:alpha val="43137"/>
                    </a:srgbClr>
                  </a:outerShdw>
                </a:effectLst>
                <a:latin typeface="Lucida Calligraphy" pitchFamily="66"/>
                <a:ea typeface="GungsuhChe" pitchFamily="49"/>
              </a:rPr>
              <a:t>4- La Bourse en 12/04/2016</a:t>
            </a:r>
            <a:endParaRPr lang="fr-FR" sz="44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171400"/>
            <a:ext cx="9144000" cy="928670"/>
          </a:xfrm>
        </p:spPr>
        <p:txBody>
          <a:bodyPr>
            <a:noAutofit/>
          </a:bodyPr>
          <a:lstStyle/>
          <a:p>
            <a:r>
              <a:rPr lang="fr-FR" sz="3600" dirty="0" smtClean="0"/>
              <a:t/>
            </a:r>
            <a:br>
              <a:rPr lang="fr-FR" sz="3600" dirty="0" smtClean="0"/>
            </a:br>
            <a:r>
              <a:rPr lang="fr-FR" sz="3600" b="1" dirty="0" smtClean="0">
                <a:solidFill>
                  <a:srgbClr val="C00000"/>
                </a:solidFill>
                <a:effectLst>
                  <a:outerShdw blurRad="38100" dist="38100" dir="2700000" algn="tl">
                    <a:srgbClr val="000000">
                      <a:alpha val="43137"/>
                    </a:srgbClr>
                  </a:outerShdw>
                </a:effectLst>
                <a:latin typeface="Lucida Calligraphy" pitchFamily="66"/>
                <a:ea typeface="GungsuhChe" pitchFamily="49"/>
              </a:rPr>
              <a:t>5- </a:t>
            </a:r>
            <a:r>
              <a:rPr lang="fr-FR" sz="3600" b="1" dirty="0">
                <a:solidFill>
                  <a:srgbClr val="C00000"/>
                </a:solidFill>
                <a:effectLst>
                  <a:outerShdw blurRad="38100" dist="38100" dir="2700000" algn="tl">
                    <a:srgbClr val="000000">
                      <a:alpha val="43137"/>
                    </a:srgbClr>
                  </a:outerShdw>
                </a:effectLst>
                <a:latin typeface="Lucida Calligraphy" pitchFamily="66"/>
                <a:ea typeface="GungsuhChe" pitchFamily="49"/>
              </a:rPr>
              <a:t>Les principaux taux d’intérêts pratiqués sur le marché monétaire</a:t>
            </a:r>
            <a:r>
              <a:rPr lang="fr-FR" sz="3600" b="1" dirty="0" smtClean="0">
                <a:solidFill>
                  <a:srgbClr val="C00000"/>
                </a:solidFill>
                <a:effectLst>
                  <a:outerShdw blurRad="38100" dist="38100" dir="2700000" algn="tl">
                    <a:srgbClr val="000000">
                      <a:alpha val="43137"/>
                    </a:srgbClr>
                  </a:outerShdw>
                </a:effectLst>
                <a:latin typeface="Lucida Calligraphy" pitchFamily="66"/>
                <a:ea typeface="GungsuhChe" pitchFamily="49"/>
              </a:rPr>
              <a:t>:</a:t>
            </a:r>
            <a:endParaRPr lang="fr-FR" sz="3600" b="1" dirty="0">
              <a:solidFill>
                <a:srgbClr val="C00000"/>
              </a:solidFill>
              <a:effectLst>
                <a:outerShdw blurRad="38100" dist="38100" dir="2700000" algn="tl">
                  <a:srgbClr val="000000">
                    <a:alpha val="43137"/>
                  </a:srgbClr>
                </a:outerShdw>
              </a:effectLst>
              <a:latin typeface="Lucida Calligraphy" pitchFamily="66"/>
              <a:ea typeface="GungsuhChe" pitchFamily="49"/>
            </a:endParaRPr>
          </a:p>
        </p:txBody>
      </p:sp>
      <p:sp>
        <p:nvSpPr>
          <p:cNvPr id="3" name="Espace réservé du contenu 2"/>
          <p:cNvSpPr>
            <a:spLocks noGrp="1"/>
          </p:cNvSpPr>
          <p:nvPr>
            <p:ph idx="1"/>
          </p:nvPr>
        </p:nvSpPr>
        <p:spPr>
          <a:xfrm>
            <a:off x="142844" y="2188090"/>
            <a:ext cx="9001156" cy="3400435"/>
          </a:xfrm>
        </p:spPr>
        <p:txBody>
          <a:bodyPr>
            <a:normAutofit fontScale="25000" lnSpcReduction="20000"/>
          </a:bodyPr>
          <a:lstStyle/>
          <a:p>
            <a:pPr marL="0" indent="0">
              <a:lnSpc>
                <a:spcPct val="170000"/>
              </a:lnSpc>
              <a:buNone/>
            </a:pPr>
            <a:r>
              <a:rPr lang="fr-FR" sz="12000" b="1" kern="0" dirty="0">
                <a:solidFill>
                  <a:srgbClr val="000000"/>
                </a:solidFill>
                <a:latin typeface="+mj-lt"/>
                <a:cs typeface="Traditional Arabic" panose="02020603050405020304" pitchFamily="18" charset="-78"/>
              </a:rPr>
              <a:t>Au </a:t>
            </a:r>
            <a:r>
              <a:rPr lang="fr-FR" sz="12000" b="1" kern="0" dirty="0" smtClean="0">
                <a:solidFill>
                  <a:srgbClr val="000000"/>
                </a:solidFill>
                <a:latin typeface="+mj-lt"/>
                <a:cs typeface="Traditional Arabic" panose="02020603050405020304" pitchFamily="18" charset="-78"/>
              </a:rPr>
              <a:t>12/04/2016:</a:t>
            </a:r>
          </a:p>
          <a:p>
            <a:pPr>
              <a:lnSpc>
                <a:spcPct val="170000"/>
              </a:lnSpc>
            </a:pPr>
            <a:r>
              <a:rPr lang="fr-FR" sz="12000" b="1" kern="0" dirty="0" smtClean="0">
                <a:solidFill>
                  <a:srgbClr val="000000"/>
                </a:solidFill>
                <a:latin typeface="+mj-lt"/>
                <a:cs typeface="Traditional Arabic" panose="02020603050405020304" pitchFamily="18" charset="-78"/>
              </a:rPr>
              <a:t>Taux </a:t>
            </a:r>
            <a:r>
              <a:rPr lang="fr-FR" sz="12000" b="1" kern="0" dirty="0">
                <a:solidFill>
                  <a:srgbClr val="000000"/>
                </a:solidFill>
                <a:latin typeface="+mj-lt"/>
                <a:cs typeface="Traditional Arabic" panose="02020603050405020304" pitchFamily="18" charset="-78"/>
              </a:rPr>
              <a:t>de l'appel d'offres: 4.25 </a:t>
            </a:r>
            <a:r>
              <a:rPr lang="fr-FR" sz="12000" b="1" kern="0" dirty="0" smtClean="0">
                <a:solidFill>
                  <a:srgbClr val="000000"/>
                </a:solidFill>
                <a:latin typeface="+mj-lt"/>
                <a:cs typeface="Traditional Arabic" panose="02020603050405020304" pitchFamily="18" charset="-78"/>
              </a:rPr>
              <a:t>%.</a:t>
            </a:r>
            <a:endParaRPr lang="fr-FR" sz="12000" b="1" kern="0" dirty="0">
              <a:solidFill>
                <a:srgbClr val="000000"/>
              </a:solidFill>
              <a:latin typeface="+mj-lt"/>
              <a:cs typeface="Traditional Arabic" panose="02020603050405020304" pitchFamily="18" charset="-78"/>
            </a:endParaRPr>
          </a:p>
          <a:p>
            <a:pPr algn="just">
              <a:lnSpc>
                <a:spcPct val="170000"/>
              </a:lnSpc>
            </a:pPr>
            <a:r>
              <a:rPr lang="fr-FR" sz="12000" b="1" kern="0" dirty="0">
                <a:solidFill>
                  <a:srgbClr val="000000"/>
                </a:solidFill>
                <a:latin typeface="+mj-lt"/>
                <a:cs typeface="Traditional Arabic" panose="02020603050405020304" pitchFamily="18" charset="-78"/>
              </a:rPr>
              <a:t>  Taux de la facilité de prêt à 24 heures: 4.50 % </a:t>
            </a:r>
            <a:r>
              <a:rPr lang="fr-FR" sz="12000" b="1" kern="0" dirty="0" smtClean="0">
                <a:solidFill>
                  <a:srgbClr val="000000"/>
                </a:solidFill>
                <a:latin typeface="+mj-lt"/>
                <a:cs typeface="Traditional Arabic" panose="02020603050405020304" pitchFamily="18" charset="-78"/>
              </a:rPr>
              <a:t>.</a:t>
            </a:r>
            <a:endParaRPr lang="fr-FR" sz="12000" b="1" kern="0" dirty="0">
              <a:solidFill>
                <a:srgbClr val="000000"/>
              </a:solidFill>
              <a:latin typeface="+mj-lt"/>
              <a:cs typeface="Traditional Arabic" panose="02020603050405020304" pitchFamily="18" charset="-78"/>
            </a:endParaRPr>
          </a:p>
          <a:p>
            <a:pPr algn="just">
              <a:lnSpc>
                <a:spcPct val="170000"/>
              </a:lnSpc>
            </a:pPr>
            <a:r>
              <a:rPr lang="fr-FR" sz="12000" b="1" kern="0" dirty="0">
                <a:solidFill>
                  <a:srgbClr val="000000"/>
                </a:solidFill>
                <a:latin typeface="+mj-lt"/>
                <a:cs typeface="Traditional Arabic" panose="02020603050405020304" pitchFamily="18" charset="-78"/>
              </a:rPr>
              <a:t>  Taux de la facilité de dépôt à 24 heures: 4.00 </a:t>
            </a:r>
            <a:r>
              <a:rPr lang="fr-FR" sz="12000" b="1" kern="0" dirty="0" smtClean="0">
                <a:solidFill>
                  <a:srgbClr val="000000"/>
                </a:solidFill>
                <a:latin typeface="+mj-lt"/>
                <a:cs typeface="Traditional Arabic" panose="02020603050405020304" pitchFamily="18" charset="-78"/>
              </a:rPr>
              <a:t>%.</a:t>
            </a:r>
            <a:endParaRPr lang="fr-FR" sz="12000" b="1" kern="0" dirty="0">
              <a:solidFill>
                <a:srgbClr val="000000"/>
              </a:solidFill>
              <a:latin typeface="+mj-lt"/>
              <a:cs typeface="Traditional Arabic" panose="02020603050405020304" pitchFamily="18" charset="-78"/>
            </a:endParaRPr>
          </a:p>
          <a:p>
            <a:pPr algn="just">
              <a:lnSpc>
                <a:spcPct val="170000"/>
              </a:lnSpc>
            </a:pPr>
            <a:r>
              <a:rPr lang="fr-FR" sz="12000" b="1" kern="0" dirty="0">
                <a:solidFill>
                  <a:srgbClr val="000000"/>
                </a:solidFill>
                <a:latin typeface="+mj-lt"/>
                <a:cs typeface="Traditional Arabic" panose="02020603050405020304" pitchFamily="18" charset="-78"/>
              </a:rPr>
              <a:t>  Taux moyen pondéré (TMP) du dernier appel d'offres à une semaine: 4.26 </a:t>
            </a:r>
            <a:r>
              <a:rPr lang="fr-FR" sz="12000" b="1" kern="0" dirty="0" smtClean="0">
                <a:solidFill>
                  <a:srgbClr val="000000"/>
                </a:solidFill>
                <a:latin typeface="+mj-lt"/>
                <a:cs typeface="Traditional Arabic" panose="02020603050405020304" pitchFamily="18" charset="-78"/>
              </a:rPr>
              <a:t>%.</a:t>
            </a:r>
            <a:endParaRPr lang="fr-FR" sz="12000" b="1" kern="0" dirty="0">
              <a:solidFill>
                <a:srgbClr val="000000"/>
              </a:solidFill>
              <a:latin typeface="+mj-lt"/>
              <a:cs typeface="Traditional Arabic" panose="02020603050405020304" pitchFamily="18" charset="-78"/>
            </a:endParaRPr>
          </a:p>
        </p:txBody>
      </p:sp>
      <p:pic>
        <p:nvPicPr>
          <p:cNvPr id="4098" name="Picture 2" descr="C:\Users\DELL\Desktop\loupe-taux-petit.jpg"/>
          <p:cNvPicPr>
            <a:picLocks noChangeAspect="1" noChangeArrowheads="1"/>
          </p:cNvPicPr>
          <p:nvPr/>
        </p:nvPicPr>
        <p:blipFill>
          <a:blip r:embed="rId2"/>
          <a:srcRect/>
          <a:stretch>
            <a:fillRect/>
          </a:stretch>
        </p:blipFill>
        <p:spPr bwMode="auto">
          <a:xfrm>
            <a:off x="5940152" y="1412776"/>
            <a:ext cx="2720077" cy="2160240"/>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163966"/>
            <a:ext cx="9144000" cy="928670"/>
          </a:xfrm>
        </p:spPr>
        <p:txBody>
          <a:bodyPr>
            <a:noAutofit/>
          </a:bodyPr>
          <a:lstStyle/>
          <a:p>
            <a:r>
              <a:rPr lang="fr-FR" sz="3600" dirty="0" smtClean="0"/>
              <a:t/>
            </a:r>
            <a:br>
              <a:rPr lang="fr-FR" sz="3600" dirty="0" smtClean="0"/>
            </a:br>
            <a:r>
              <a:rPr lang="fr-FR" sz="3600" b="1" dirty="0" smtClean="0">
                <a:solidFill>
                  <a:srgbClr val="C00000"/>
                </a:solidFill>
                <a:effectLst>
                  <a:outerShdw blurRad="38100" dist="38100" dir="2700000" algn="tl">
                    <a:srgbClr val="000000">
                      <a:alpha val="43137"/>
                    </a:srgbClr>
                  </a:outerShdw>
                </a:effectLst>
                <a:latin typeface="Lucida Calligraphy" pitchFamily="66"/>
                <a:ea typeface="GungsuhChe" pitchFamily="49"/>
              </a:rPr>
              <a:t>5- </a:t>
            </a:r>
            <a:r>
              <a:rPr lang="fr-FR" sz="3600" b="1" dirty="0">
                <a:solidFill>
                  <a:srgbClr val="C00000"/>
                </a:solidFill>
                <a:effectLst>
                  <a:outerShdw blurRad="38100" dist="38100" dir="2700000" algn="tl">
                    <a:srgbClr val="000000">
                      <a:alpha val="43137"/>
                    </a:srgbClr>
                  </a:outerShdw>
                </a:effectLst>
                <a:latin typeface="Lucida Calligraphy" pitchFamily="66"/>
                <a:ea typeface="GungsuhChe" pitchFamily="49"/>
              </a:rPr>
              <a:t>Les principaux taux d’intérêts pratiqués sur le marché monétaire</a:t>
            </a:r>
            <a:r>
              <a:rPr lang="fr-FR" sz="3600" b="1" dirty="0" smtClean="0">
                <a:solidFill>
                  <a:srgbClr val="C00000"/>
                </a:solidFill>
                <a:effectLst>
                  <a:outerShdw blurRad="38100" dist="38100" dir="2700000" algn="tl">
                    <a:srgbClr val="000000">
                      <a:alpha val="43137"/>
                    </a:srgbClr>
                  </a:outerShdw>
                </a:effectLst>
                <a:latin typeface="Lucida Calligraphy" pitchFamily="66"/>
                <a:ea typeface="GungsuhChe" pitchFamily="49"/>
              </a:rPr>
              <a:t>:</a:t>
            </a:r>
            <a:endParaRPr lang="fr-FR" sz="3600" b="1" dirty="0">
              <a:solidFill>
                <a:srgbClr val="C00000"/>
              </a:solidFill>
              <a:effectLst>
                <a:outerShdw blurRad="38100" dist="38100" dir="2700000" algn="tl">
                  <a:srgbClr val="000000">
                    <a:alpha val="43137"/>
                  </a:srgbClr>
                </a:outerShdw>
              </a:effectLst>
              <a:latin typeface="Lucida Calligraphy" pitchFamily="66"/>
              <a:ea typeface="GungsuhChe" pitchFamily="49"/>
            </a:endParaRPr>
          </a:p>
        </p:txBody>
      </p:sp>
      <p:sp>
        <p:nvSpPr>
          <p:cNvPr id="3" name="Espace réservé du contenu 2"/>
          <p:cNvSpPr>
            <a:spLocks noGrp="1"/>
          </p:cNvSpPr>
          <p:nvPr>
            <p:ph idx="1"/>
          </p:nvPr>
        </p:nvSpPr>
        <p:spPr>
          <a:xfrm>
            <a:off x="71422" y="1728782"/>
            <a:ext cx="9001156" cy="3400435"/>
          </a:xfrm>
        </p:spPr>
        <p:txBody>
          <a:bodyPr>
            <a:normAutofit fontScale="25000" lnSpcReduction="20000"/>
          </a:bodyPr>
          <a:lstStyle/>
          <a:p>
            <a:pPr algn="just">
              <a:lnSpc>
                <a:spcPct val="170000"/>
              </a:lnSpc>
            </a:pPr>
            <a:r>
              <a:rPr lang="fr-FR" sz="12000" b="1" kern="0" dirty="0" smtClean="0">
                <a:solidFill>
                  <a:srgbClr val="000000"/>
                </a:solidFill>
                <a:latin typeface="+mj-lt"/>
                <a:cs typeface="Traditional Arabic" panose="02020603050405020304" pitchFamily="18" charset="-78"/>
              </a:rPr>
              <a:t>  Taux moyen pondéré (TMP) du dernier appel d'offres à un mois: 4.32 % </a:t>
            </a:r>
          </a:p>
          <a:p>
            <a:pPr algn="just">
              <a:lnSpc>
                <a:spcPct val="170000"/>
              </a:lnSpc>
            </a:pPr>
            <a:r>
              <a:rPr lang="fr-FR" sz="12000" b="1" kern="0" dirty="0">
                <a:solidFill>
                  <a:srgbClr val="000000"/>
                </a:solidFill>
                <a:latin typeface="+mj-lt"/>
                <a:cs typeface="Traditional Arabic" panose="02020603050405020304" pitchFamily="18" charset="-78"/>
              </a:rPr>
              <a:t>  Taux moyen pondéré (TMP) du dernier appel d'offres à trois mois: 4.26 % </a:t>
            </a:r>
          </a:p>
        </p:txBody>
      </p:sp>
      <p:pic>
        <p:nvPicPr>
          <p:cNvPr id="5" name="Picture 3" descr="C:\Users\DELL\Desktop\632516.jpg"/>
          <p:cNvPicPr>
            <a:picLocks noChangeAspect="1" noChangeArrowheads="1"/>
          </p:cNvPicPr>
          <p:nvPr/>
        </p:nvPicPr>
        <p:blipFill>
          <a:blip r:embed="rId2"/>
          <a:srcRect/>
          <a:stretch>
            <a:fillRect/>
          </a:stretch>
        </p:blipFill>
        <p:spPr bwMode="auto">
          <a:xfrm>
            <a:off x="5004048" y="4725144"/>
            <a:ext cx="3599832" cy="1349920"/>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extLst>
      <p:ext uri="{BB962C8B-B14F-4D97-AF65-F5344CB8AC3E}">
        <p14:creationId xmlns="" xmlns:p14="http://schemas.microsoft.com/office/powerpoint/2010/main" val="35605140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163966"/>
            <a:ext cx="9144000" cy="928670"/>
          </a:xfrm>
        </p:spPr>
        <p:txBody>
          <a:bodyPr>
            <a:noAutofit/>
          </a:bodyPr>
          <a:lstStyle/>
          <a:p>
            <a:r>
              <a:rPr lang="fr-FR" sz="3600" dirty="0" smtClean="0"/>
              <a:t/>
            </a:r>
            <a:br>
              <a:rPr lang="fr-FR" sz="3600" dirty="0" smtClean="0"/>
            </a:br>
            <a:r>
              <a:rPr lang="fr-FR" sz="3600" b="1" dirty="0" smtClean="0">
                <a:solidFill>
                  <a:srgbClr val="C00000"/>
                </a:solidFill>
                <a:effectLst>
                  <a:outerShdw blurRad="38100" dist="38100" dir="2700000" algn="tl">
                    <a:srgbClr val="000000">
                      <a:alpha val="43137"/>
                    </a:srgbClr>
                  </a:outerShdw>
                </a:effectLst>
                <a:latin typeface="Lucida Calligraphy" pitchFamily="66"/>
                <a:ea typeface="GungsuhChe" pitchFamily="49"/>
              </a:rPr>
              <a:t>5- </a:t>
            </a:r>
            <a:r>
              <a:rPr lang="fr-FR" sz="3600" b="1" dirty="0">
                <a:solidFill>
                  <a:srgbClr val="C00000"/>
                </a:solidFill>
                <a:effectLst>
                  <a:outerShdw blurRad="38100" dist="38100" dir="2700000" algn="tl">
                    <a:srgbClr val="000000">
                      <a:alpha val="43137"/>
                    </a:srgbClr>
                  </a:outerShdw>
                </a:effectLst>
                <a:latin typeface="Lucida Calligraphy" pitchFamily="66"/>
                <a:ea typeface="GungsuhChe" pitchFamily="49"/>
              </a:rPr>
              <a:t>Les principaux taux d’intérêts pratiqués sur le marché monétaire</a:t>
            </a:r>
            <a:r>
              <a:rPr lang="fr-FR" sz="3600" b="1" dirty="0" smtClean="0">
                <a:solidFill>
                  <a:srgbClr val="C00000"/>
                </a:solidFill>
                <a:effectLst>
                  <a:outerShdw blurRad="38100" dist="38100" dir="2700000" algn="tl">
                    <a:srgbClr val="000000">
                      <a:alpha val="43137"/>
                    </a:srgbClr>
                  </a:outerShdw>
                </a:effectLst>
                <a:latin typeface="Lucida Calligraphy" pitchFamily="66"/>
                <a:ea typeface="GungsuhChe" pitchFamily="49"/>
              </a:rPr>
              <a:t>:</a:t>
            </a:r>
            <a:endParaRPr lang="fr-FR" sz="3600" b="1" dirty="0">
              <a:solidFill>
                <a:srgbClr val="C00000"/>
              </a:solidFill>
              <a:effectLst>
                <a:outerShdw blurRad="38100" dist="38100" dir="2700000" algn="tl">
                  <a:srgbClr val="000000">
                    <a:alpha val="43137"/>
                  </a:srgbClr>
                </a:outerShdw>
              </a:effectLst>
              <a:latin typeface="Lucida Calligraphy" pitchFamily="66"/>
              <a:ea typeface="GungsuhChe" pitchFamily="49"/>
            </a:endParaRPr>
          </a:p>
        </p:txBody>
      </p:sp>
      <p:sp>
        <p:nvSpPr>
          <p:cNvPr id="3" name="Espace réservé du contenu 2"/>
          <p:cNvSpPr>
            <a:spLocks noGrp="1"/>
          </p:cNvSpPr>
          <p:nvPr>
            <p:ph idx="1"/>
          </p:nvPr>
        </p:nvSpPr>
        <p:spPr>
          <a:xfrm>
            <a:off x="111904" y="1556792"/>
            <a:ext cx="9001156" cy="3400435"/>
          </a:xfrm>
        </p:spPr>
        <p:txBody>
          <a:bodyPr>
            <a:normAutofit fontScale="25000" lnSpcReduction="20000"/>
          </a:bodyPr>
          <a:lstStyle/>
          <a:p>
            <a:pPr algn="just">
              <a:lnSpc>
                <a:spcPct val="170000"/>
              </a:lnSpc>
            </a:pPr>
            <a:r>
              <a:rPr lang="fr-FR" sz="12000" b="1" kern="0" dirty="0">
                <a:solidFill>
                  <a:srgbClr val="000000"/>
                </a:solidFill>
                <a:latin typeface="+mj-lt"/>
                <a:cs typeface="Traditional Arabic" panose="02020603050405020304" pitchFamily="18" charset="-78"/>
              </a:rPr>
              <a:t>  Taux du marché monétaire (TM) au jour le jour: </a:t>
            </a:r>
            <a:endParaRPr lang="fr-FR" sz="12000" b="1" kern="0" dirty="0" smtClean="0">
              <a:solidFill>
                <a:srgbClr val="000000"/>
              </a:solidFill>
              <a:latin typeface="+mj-lt"/>
              <a:cs typeface="Traditional Arabic" panose="02020603050405020304" pitchFamily="18" charset="-78"/>
            </a:endParaRPr>
          </a:p>
          <a:p>
            <a:pPr marL="0" indent="0" algn="just">
              <a:lnSpc>
                <a:spcPct val="170000"/>
              </a:lnSpc>
              <a:buNone/>
            </a:pPr>
            <a:r>
              <a:rPr lang="fr-FR" sz="12000" b="1" kern="0" dirty="0" smtClean="0">
                <a:solidFill>
                  <a:srgbClr val="000000"/>
                </a:solidFill>
                <a:latin typeface="+mj-lt"/>
                <a:cs typeface="Traditional Arabic" panose="02020603050405020304" pitchFamily="18" charset="-78"/>
              </a:rPr>
              <a:t>4.14 </a:t>
            </a:r>
            <a:r>
              <a:rPr lang="fr-FR" sz="12000" b="1" kern="0" dirty="0">
                <a:solidFill>
                  <a:srgbClr val="000000"/>
                </a:solidFill>
                <a:latin typeface="+mj-lt"/>
                <a:cs typeface="Traditional Arabic" panose="02020603050405020304" pitchFamily="18" charset="-78"/>
              </a:rPr>
              <a:t>%</a:t>
            </a:r>
          </a:p>
          <a:p>
            <a:pPr algn="just">
              <a:lnSpc>
                <a:spcPct val="170000"/>
              </a:lnSpc>
            </a:pPr>
            <a:r>
              <a:rPr lang="fr-FR" sz="12000" b="1" kern="0" dirty="0">
                <a:solidFill>
                  <a:srgbClr val="000000"/>
                </a:solidFill>
                <a:latin typeface="+mj-lt"/>
                <a:cs typeface="Traditional Arabic" panose="02020603050405020304" pitchFamily="18" charset="-78"/>
              </a:rPr>
              <a:t>  Taux d'intérêt minimal de rémunération de l'épargne du mois d' Avril 2016: 3,50 % </a:t>
            </a:r>
          </a:p>
          <a:p>
            <a:pPr marL="0" indent="0">
              <a:lnSpc>
                <a:spcPct val="170000"/>
              </a:lnSpc>
              <a:buNone/>
            </a:pPr>
            <a:r>
              <a:rPr lang="fr-FR" sz="12000" b="1" kern="0" dirty="0">
                <a:solidFill>
                  <a:srgbClr val="000000"/>
                </a:solidFill>
                <a:latin typeface="+mj-lt"/>
                <a:cs typeface="Traditional Arabic" panose="02020603050405020304" pitchFamily="18" charset="-78"/>
              </a:rPr>
              <a:t/>
            </a:r>
            <a:br>
              <a:rPr lang="fr-FR" sz="12000" b="1" kern="0" dirty="0">
                <a:solidFill>
                  <a:srgbClr val="000000"/>
                </a:solidFill>
                <a:latin typeface="+mj-lt"/>
                <a:cs typeface="Traditional Arabic" panose="02020603050405020304" pitchFamily="18" charset="-78"/>
              </a:rPr>
            </a:br>
            <a:endParaRPr lang="fr-FR" sz="12000" b="1" kern="0" dirty="0">
              <a:solidFill>
                <a:srgbClr val="000000"/>
              </a:solidFill>
              <a:latin typeface="+mj-lt"/>
              <a:cs typeface="Traditional Arabic" panose="02020603050405020304" pitchFamily="18" charset="-78"/>
            </a:endParaRPr>
          </a:p>
        </p:txBody>
      </p:sp>
      <p:pic>
        <p:nvPicPr>
          <p:cNvPr id="4" name="Picture 3" descr="C:\Users\DELL\Desktop\632516.jpg"/>
          <p:cNvPicPr>
            <a:picLocks noChangeAspect="1" noChangeArrowheads="1"/>
          </p:cNvPicPr>
          <p:nvPr/>
        </p:nvPicPr>
        <p:blipFill>
          <a:blip r:embed="rId2"/>
          <a:srcRect/>
          <a:stretch>
            <a:fillRect/>
          </a:stretch>
        </p:blipFill>
        <p:spPr bwMode="auto">
          <a:xfrm>
            <a:off x="4572000" y="4957227"/>
            <a:ext cx="3599832" cy="1349920"/>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extLst>
      <p:ext uri="{BB962C8B-B14F-4D97-AF65-F5344CB8AC3E}">
        <p14:creationId xmlns="" xmlns:p14="http://schemas.microsoft.com/office/powerpoint/2010/main" val="18524542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solidFill>
                  <a:srgbClr val="C00000"/>
                </a:solidFill>
                <a:effectLst>
                  <a:outerShdw blurRad="38100" dist="38100" dir="2700000" algn="tl">
                    <a:srgbClr val="000000">
                      <a:alpha val="43137"/>
                    </a:srgbClr>
                  </a:outerShdw>
                </a:effectLst>
                <a:latin typeface="Lucida Calligraphy" pitchFamily="66"/>
                <a:ea typeface="GungsuhChe" pitchFamily="49"/>
              </a:rPr>
              <a:t>6- Conclusion</a:t>
            </a:r>
            <a:endParaRPr lang="fr-FR" dirty="0"/>
          </a:p>
        </p:txBody>
      </p:sp>
      <p:sp>
        <p:nvSpPr>
          <p:cNvPr id="3" name="Espace réservé du contenu 2"/>
          <p:cNvSpPr>
            <a:spLocks noGrp="1"/>
          </p:cNvSpPr>
          <p:nvPr>
            <p:ph idx="1"/>
          </p:nvPr>
        </p:nvSpPr>
        <p:spPr>
          <a:xfrm>
            <a:off x="457200" y="1600200"/>
            <a:ext cx="8229600" cy="5069160"/>
          </a:xfrm>
        </p:spPr>
        <p:txBody>
          <a:bodyPr>
            <a:normAutofit fontScale="92500" lnSpcReduction="20000"/>
          </a:bodyPr>
          <a:lstStyle/>
          <a:p>
            <a:pPr marL="0" indent="0">
              <a:lnSpc>
                <a:spcPct val="150000"/>
              </a:lnSpc>
              <a:buClr>
                <a:srgbClr val="000099"/>
              </a:buClr>
              <a:buNone/>
            </a:pPr>
            <a:r>
              <a:rPr lang="fr-FR" dirty="0" smtClean="0"/>
              <a:t>Au plan international, les choses ne sont pas simples. Il faudrait d’abord consolider les "balances dollars" comme on a autrefois consolidé – sans grand succès – les "balances sterling". Il faudrait, ensuite, non pas seulement réguler la création de dollars comme monnaie internationale, mais inventer une nouvelle monnaie qui ne soit pas celle de tel ou tel pays</a:t>
            </a:r>
            <a:endParaRPr lang="fr-FR" b="1" kern="0" dirty="0">
              <a:solidFill>
                <a:srgbClr val="000000"/>
              </a:solidFill>
              <a:latin typeface="+mj-lt"/>
              <a:cs typeface="Traditional Arabic" panose="02020603050405020304" pitchFamily="18" charset="-78"/>
            </a:endParaRPr>
          </a:p>
        </p:txBody>
      </p:sp>
    </p:spTree>
    <p:extLst>
      <p:ext uri="{BB962C8B-B14F-4D97-AF65-F5344CB8AC3E}">
        <p14:creationId xmlns="" xmlns:p14="http://schemas.microsoft.com/office/powerpoint/2010/main" val="4963610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dirty="0"/>
          </a:p>
        </p:txBody>
      </p:sp>
      <p:pic>
        <p:nvPicPr>
          <p:cNvPr id="4098" name="Picture 2" descr="C:\Users\DELL\Desktop\comparaison-des-plateformes-didacti-moodle-25-638.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extLst>
      <p:ext uri="{BB962C8B-B14F-4D97-AF65-F5344CB8AC3E}">
        <p14:creationId xmlns="" xmlns:p14="http://schemas.microsoft.com/office/powerpoint/2010/main" val="18299206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solidFill>
                  <a:srgbClr val="C00000"/>
                </a:solidFill>
                <a:effectLst>
                  <a:outerShdw blurRad="38100" dist="38100" dir="2700000" algn="tl">
                    <a:srgbClr val="000000">
                      <a:alpha val="43137"/>
                    </a:srgbClr>
                  </a:outerShdw>
                </a:effectLst>
                <a:latin typeface="Lucida Calligraphy" pitchFamily="66"/>
                <a:ea typeface="GungsuhChe" pitchFamily="49"/>
              </a:rPr>
              <a:t>Plan</a:t>
            </a:r>
            <a:r>
              <a:rPr lang="fr-FR" dirty="0" smtClean="0"/>
              <a:t> </a:t>
            </a:r>
            <a:endParaRPr lang="fr-FR" dirty="0"/>
          </a:p>
        </p:txBody>
      </p:sp>
      <p:sp>
        <p:nvSpPr>
          <p:cNvPr id="3" name="Espace réservé du contenu 2"/>
          <p:cNvSpPr>
            <a:spLocks noGrp="1"/>
          </p:cNvSpPr>
          <p:nvPr>
            <p:ph idx="1"/>
          </p:nvPr>
        </p:nvSpPr>
        <p:spPr>
          <a:xfrm>
            <a:off x="457200" y="1600200"/>
            <a:ext cx="8229600" cy="5069160"/>
          </a:xfrm>
        </p:spPr>
        <p:txBody>
          <a:bodyPr>
            <a:normAutofit fontScale="92500" lnSpcReduction="10000"/>
          </a:bodyPr>
          <a:lstStyle/>
          <a:p>
            <a:pPr marL="514350" indent="-514350">
              <a:lnSpc>
                <a:spcPct val="150000"/>
              </a:lnSpc>
              <a:buClr>
                <a:srgbClr val="000099"/>
              </a:buClr>
              <a:buFont typeface="+mj-lt"/>
              <a:buAutoNum type="arabicPeriod"/>
            </a:pPr>
            <a:r>
              <a:rPr lang="fr-FR" b="1" kern="0" dirty="0" smtClean="0">
                <a:solidFill>
                  <a:srgbClr val="000000"/>
                </a:solidFill>
                <a:latin typeface="+mj-lt"/>
                <a:cs typeface="Traditional Arabic" panose="02020603050405020304" pitchFamily="18" charset="-78"/>
              </a:rPr>
              <a:t>Introduction</a:t>
            </a:r>
            <a:endParaRPr lang="fr-FR" b="1" kern="0" dirty="0">
              <a:solidFill>
                <a:srgbClr val="000000"/>
              </a:solidFill>
              <a:latin typeface="+mj-lt"/>
              <a:cs typeface="Traditional Arabic" panose="02020603050405020304" pitchFamily="18" charset="-78"/>
            </a:endParaRPr>
          </a:p>
          <a:p>
            <a:pPr marL="514350" indent="-514350">
              <a:lnSpc>
                <a:spcPct val="150000"/>
              </a:lnSpc>
              <a:buClr>
                <a:srgbClr val="000099"/>
              </a:buClr>
              <a:buFont typeface="+mj-lt"/>
              <a:buAutoNum type="arabicPeriod"/>
            </a:pPr>
            <a:r>
              <a:rPr lang="fr-FR" b="1" kern="0" dirty="0">
                <a:solidFill>
                  <a:srgbClr val="000000"/>
                </a:solidFill>
                <a:latin typeface="+mj-lt"/>
                <a:cs typeface="Traditional Arabic" panose="02020603050405020304" pitchFamily="18" charset="-78"/>
              </a:rPr>
              <a:t>L’objectif de panama</a:t>
            </a:r>
          </a:p>
          <a:p>
            <a:pPr marL="514350" indent="-514350">
              <a:lnSpc>
                <a:spcPct val="150000"/>
              </a:lnSpc>
              <a:buClr>
                <a:srgbClr val="000099"/>
              </a:buClr>
              <a:buFont typeface="+mj-lt"/>
              <a:buAutoNum type="arabicPeriod"/>
            </a:pPr>
            <a:r>
              <a:rPr lang="fr-FR" b="1" kern="0" dirty="0">
                <a:solidFill>
                  <a:srgbClr val="000000"/>
                </a:solidFill>
                <a:latin typeface="+mj-lt"/>
                <a:cs typeface="Traditional Arabic" panose="02020603050405020304" pitchFamily="18" charset="-78"/>
              </a:rPr>
              <a:t>L’utilité de pétrole </a:t>
            </a:r>
          </a:p>
          <a:p>
            <a:pPr marL="514350" indent="-514350">
              <a:lnSpc>
                <a:spcPct val="150000"/>
              </a:lnSpc>
              <a:buClr>
                <a:srgbClr val="000099"/>
              </a:buClr>
              <a:buFont typeface="+mj-lt"/>
              <a:buAutoNum type="arabicPeriod"/>
            </a:pPr>
            <a:r>
              <a:rPr lang="fr-FR" b="1" kern="0" dirty="0">
                <a:solidFill>
                  <a:srgbClr val="000000"/>
                </a:solidFill>
                <a:latin typeface="+mj-lt"/>
                <a:cs typeface="Traditional Arabic" panose="02020603050405020304" pitchFamily="18" charset="-78"/>
              </a:rPr>
              <a:t>Le bourse en 12/04/2016</a:t>
            </a:r>
          </a:p>
          <a:p>
            <a:pPr marL="514350" indent="-514350">
              <a:lnSpc>
                <a:spcPct val="150000"/>
              </a:lnSpc>
              <a:buClr>
                <a:srgbClr val="000099"/>
              </a:buClr>
              <a:buFont typeface="+mj-lt"/>
              <a:buAutoNum type="arabicPeriod"/>
            </a:pPr>
            <a:r>
              <a:rPr lang="fr-FR" b="1" kern="0" dirty="0">
                <a:solidFill>
                  <a:srgbClr val="000000"/>
                </a:solidFill>
                <a:latin typeface="+mj-lt"/>
                <a:cs typeface="Traditional Arabic" panose="02020603050405020304" pitchFamily="18" charset="-78"/>
              </a:rPr>
              <a:t>Les principaux taux d’intérêts pratiqués sur le marché </a:t>
            </a:r>
            <a:r>
              <a:rPr lang="fr-FR" b="1" kern="0" dirty="0" smtClean="0">
                <a:solidFill>
                  <a:srgbClr val="000000"/>
                </a:solidFill>
                <a:latin typeface="+mj-lt"/>
                <a:cs typeface="Traditional Arabic" panose="02020603050405020304" pitchFamily="18" charset="-78"/>
              </a:rPr>
              <a:t>monétaire</a:t>
            </a:r>
          </a:p>
          <a:p>
            <a:pPr marL="514350" indent="-514350">
              <a:lnSpc>
                <a:spcPct val="150000"/>
              </a:lnSpc>
              <a:buClr>
                <a:srgbClr val="000099"/>
              </a:buClr>
              <a:buFont typeface="+mj-lt"/>
              <a:buAutoNum type="arabicPeriod"/>
            </a:pPr>
            <a:r>
              <a:rPr lang="fr-FR" b="1" kern="0" dirty="0" smtClean="0">
                <a:solidFill>
                  <a:srgbClr val="000000"/>
                </a:solidFill>
                <a:latin typeface="+mj-lt"/>
                <a:cs typeface="Traditional Arabic" panose="02020603050405020304" pitchFamily="18" charset="-78"/>
              </a:rPr>
              <a:t>Conclusion</a:t>
            </a:r>
            <a:endParaRPr lang="fr-FR" b="1" kern="0" dirty="0">
              <a:solidFill>
                <a:srgbClr val="000000"/>
              </a:solidFill>
              <a:latin typeface="+mj-lt"/>
              <a:cs typeface="Traditional Arabic" panose="02020603050405020304" pitchFamily="18" charset="-78"/>
            </a:endParaRPr>
          </a:p>
        </p:txBody>
      </p:sp>
      <p:pic>
        <p:nvPicPr>
          <p:cNvPr id="1026" name="Picture 2" descr="C:\Users\DELL\Desktop\images.jpg"/>
          <p:cNvPicPr>
            <a:picLocks noChangeAspect="1" noChangeArrowheads="1"/>
          </p:cNvPicPr>
          <p:nvPr/>
        </p:nvPicPr>
        <p:blipFill>
          <a:blip r:embed="rId2"/>
          <a:srcRect/>
          <a:stretch>
            <a:fillRect/>
          </a:stretch>
        </p:blipFill>
        <p:spPr bwMode="auto">
          <a:xfrm>
            <a:off x="5705474" y="671513"/>
            <a:ext cx="3438525" cy="2971801"/>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solidFill>
                  <a:srgbClr val="C00000"/>
                </a:solidFill>
                <a:effectLst>
                  <a:outerShdw blurRad="38100" dist="38100" dir="2700000" algn="tl">
                    <a:srgbClr val="000000">
                      <a:alpha val="43137"/>
                    </a:srgbClr>
                  </a:outerShdw>
                </a:effectLst>
                <a:latin typeface="Lucida Calligraphy" pitchFamily="66"/>
                <a:ea typeface="GungsuhChe" pitchFamily="49"/>
              </a:rPr>
              <a:t>1- Introduction </a:t>
            </a:r>
            <a:r>
              <a:rPr lang="fr-FR" dirty="0" smtClean="0"/>
              <a:t> </a:t>
            </a:r>
            <a:endParaRPr lang="fr-FR" dirty="0"/>
          </a:p>
        </p:txBody>
      </p:sp>
      <p:sp>
        <p:nvSpPr>
          <p:cNvPr id="3" name="Espace réservé du contenu 2"/>
          <p:cNvSpPr>
            <a:spLocks noGrp="1"/>
          </p:cNvSpPr>
          <p:nvPr>
            <p:ph idx="1"/>
          </p:nvPr>
        </p:nvSpPr>
        <p:spPr>
          <a:xfrm>
            <a:off x="457200" y="1600200"/>
            <a:ext cx="8686800" cy="4525963"/>
          </a:xfrm>
        </p:spPr>
        <p:txBody>
          <a:bodyPr>
            <a:noAutofit/>
          </a:bodyPr>
          <a:lstStyle/>
          <a:p>
            <a:pPr marL="0" indent="0">
              <a:lnSpc>
                <a:spcPct val="150000"/>
              </a:lnSpc>
              <a:buNone/>
            </a:pPr>
            <a:r>
              <a:rPr lang="fr-FR" sz="3000" b="1" kern="0" dirty="0" smtClean="0">
                <a:solidFill>
                  <a:srgbClr val="000000"/>
                </a:solidFill>
                <a:latin typeface="+mj-lt"/>
                <a:cs typeface="Traditional Arabic" panose="02020603050405020304" pitchFamily="18" charset="-78"/>
              </a:rPr>
              <a:t>L'actualité </a:t>
            </a:r>
            <a:r>
              <a:rPr lang="fr-FR" sz="3000" b="1" kern="0" dirty="0">
                <a:solidFill>
                  <a:srgbClr val="000000"/>
                </a:solidFill>
                <a:latin typeface="+mj-lt"/>
                <a:cs typeface="Traditional Arabic" panose="02020603050405020304" pitchFamily="18" charset="-78"/>
              </a:rPr>
              <a:t>financière permet détecter les mouvements sur :</a:t>
            </a:r>
          </a:p>
          <a:p>
            <a:pPr>
              <a:lnSpc>
                <a:spcPct val="150000"/>
              </a:lnSpc>
            </a:pPr>
            <a:r>
              <a:rPr lang="fr-FR" sz="3000" b="1" kern="0" dirty="0">
                <a:solidFill>
                  <a:srgbClr val="000000"/>
                </a:solidFill>
                <a:latin typeface="+mj-lt"/>
                <a:cs typeface="Traditional Arabic" panose="02020603050405020304" pitchFamily="18" charset="-78"/>
              </a:rPr>
              <a:t>les marchés financiers, monétaires (taux d'intérêts et de change) et de matières premières pouvant affecter </a:t>
            </a:r>
            <a:r>
              <a:rPr lang="fr-FR" sz="3000" b="1" kern="0" dirty="0" smtClean="0">
                <a:solidFill>
                  <a:srgbClr val="000000"/>
                </a:solidFill>
                <a:latin typeface="+mj-lt"/>
                <a:cs typeface="Traditional Arabic" panose="02020603050405020304" pitchFamily="18" charset="-78"/>
              </a:rPr>
              <a:t>l'entreprise.</a:t>
            </a:r>
            <a:endParaRPr lang="fr-FR" sz="3000" b="1" kern="0" dirty="0">
              <a:solidFill>
                <a:srgbClr val="000000"/>
              </a:solidFill>
              <a:latin typeface="+mj-lt"/>
              <a:cs typeface="Traditional Arabic" panose="02020603050405020304" pitchFamily="18" charset="-78"/>
            </a:endParaRPr>
          </a:p>
          <a:p>
            <a:pPr>
              <a:lnSpc>
                <a:spcPct val="150000"/>
              </a:lnSpc>
            </a:pPr>
            <a:r>
              <a:rPr lang="fr-FR" sz="3000" b="1" kern="0" dirty="0">
                <a:solidFill>
                  <a:srgbClr val="000000"/>
                </a:solidFill>
                <a:latin typeface="+mj-lt"/>
                <a:cs typeface="Traditional Arabic" panose="02020603050405020304" pitchFamily="18" charset="-78"/>
              </a:rPr>
              <a:t>les titres de l'entreprise (s'ils sont cotés sur des marchés</a:t>
            </a:r>
            <a:r>
              <a:rPr lang="fr-FR" sz="3000" b="1" kern="0" dirty="0" smtClean="0">
                <a:solidFill>
                  <a:srgbClr val="000000"/>
                </a:solidFill>
                <a:latin typeface="+mj-lt"/>
                <a:cs typeface="Traditional Arabic" panose="02020603050405020304" pitchFamily="18" charset="-78"/>
              </a:rPr>
              <a:t>).</a:t>
            </a:r>
            <a:endParaRPr lang="fr-FR" sz="3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solidFill>
                  <a:srgbClr val="C00000"/>
                </a:solidFill>
                <a:effectLst>
                  <a:outerShdw blurRad="38100" dist="38100" dir="2700000" algn="tl">
                    <a:srgbClr val="000000">
                      <a:alpha val="43137"/>
                    </a:srgbClr>
                  </a:outerShdw>
                </a:effectLst>
                <a:latin typeface="Lucida Calligraphy" pitchFamily="66"/>
                <a:ea typeface="GungsuhChe" pitchFamily="49"/>
              </a:rPr>
              <a:t>1- Introduction </a:t>
            </a:r>
            <a:r>
              <a:rPr lang="fr-FR" dirty="0" smtClean="0"/>
              <a:t> </a:t>
            </a:r>
            <a:endParaRPr lang="fr-FR" dirty="0"/>
          </a:p>
        </p:txBody>
      </p:sp>
      <p:sp>
        <p:nvSpPr>
          <p:cNvPr id="3" name="Espace réservé du contenu 2"/>
          <p:cNvSpPr>
            <a:spLocks noGrp="1"/>
          </p:cNvSpPr>
          <p:nvPr>
            <p:ph idx="1"/>
          </p:nvPr>
        </p:nvSpPr>
        <p:spPr>
          <a:xfrm>
            <a:off x="457200" y="1600200"/>
            <a:ext cx="8686800" cy="4525963"/>
          </a:xfrm>
        </p:spPr>
        <p:txBody>
          <a:bodyPr>
            <a:noAutofit/>
          </a:bodyPr>
          <a:lstStyle/>
          <a:p>
            <a:pPr>
              <a:lnSpc>
                <a:spcPct val="150000"/>
              </a:lnSpc>
            </a:pPr>
            <a:r>
              <a:rPr lang="fr-FR" sz="3000" b="1" kern="0" dirty="0" smtClean="0">
                <a:solidFill>
                  <a:srgbClr val="000000"/>
                </a:solidFill>
                <a:latin typeface="+mj-lt"/>
                <a:cs typeface="Traditional Arabic" panose="02020603050405020304" pitchFamily="18" charset="-78"/>
              </a:rPr>
              <a:t>les </a:t>
            </a:r>
            <a:r>
              <a:rPr lang="fr-FR" sz="3000" b="1" kern="0" dirty="0">
                <a:solidFill>
                  <a:srgbClr val="000000"/>
                </a:solidFill>
                <a:latin typeface="+mj-lt"/>
                <a:cs typeface="Traditional Arabic" panose="02020603050405020304" pitchFamily="18" charset="-78"/>
              </a:rPr>
              <a:t>titres des entreprises similaires, concurrentes, ou dans lesquelles elle a des intérêts, ou avec lesquelles elle travaille (clients et fournisseurs</a:t>
            </a:r>
            <a:r>
              <a:rPr lang="fr-FR" sz="3000" b="1" kern="0" dirty="0" smtClean="0">
                <a:solidFill>
                  <a:srgbClr val="000000"/>
                </a:solidFill>
                <a:latin typeface="+mj-lt"/>
                <a:cs typeface="Traditional Arabic" panose="02020603050405020304" pitchFamily="18" charset="-78"/>
              </a:rPr>
              <a:t>).</a:t>
            </a:r>
            <a:endParaRPr lang="fr-FR" sz="3000" b="1" kern="0" dirty="0">
              <a:solidFill>
                <a:srgbClr val="000000"/>
              </a:solidFill>
              <a:latin typeface="+mj-lt"/>
              <a:cs typeface="Traditional Arabic" panose="02020603050405020304" pitchFamily="18" charset="-78"/>
            </a:endParaRPr>
          </a:p>
          <a:p>
            <a:pPr>
              <a:lnSpc>
                <a:spcPct val="150000"/>
              </a:lnSpc>
            </a:pPr>
            <a:r>
              <a:rPr lang="fr-FR" sz="3000" b="1" kern="0" dirty="0">
                <a:solidFill>
                  <a:srgbClr val="000000"/>
                </a:solidFill>
                <a:latin typeface="+mj-lt"/>
                <a:cs typeface="Traditional Arabic" panose="02020603050405020304" pitchFamily="18" charset="-78"/>
              </a:rPr>
              <a:t>Elle consiste aussi à suivre l'actualité fiscale, celle des aides financières apportées par les </a:t>
            </a:r>
            <a:r>
              <a:rPr lang="fr-FR" sz="3000" b="1" kern="0" dirty="0" smtClean="0">
                <a:solidFill>
                  <a:srgbClr val="000000"/>
                </a:solidFill>
                <a:latin typeface="+mj-lt"/>
                <a:cs typeface="Traditional Arabic" panose="02020603050405020304" pitchFamily="18" charset="-78"/>
              </a:rPr>
              <a:t>États.</a:t>
            </a:r>
            <a:endParaRPr lang="fr-FR" sz="3000" b="1" kern="0" dirty="0">
              <a:solidFill>
                <a:srgbClr val="000000"/>
              </a:solidFill>
              <a:latin typeface="+mj-lt"/>
              <a:cs typeface="Traditional Arabic" panose="02020603050405020304" pitchFamily="18" charset="-78"/>
            </a:endParaRPr>
          </a:p>
          <a:p>
            <a:pPr>
              <a:lnSpc>
                <a:spcPct val="150000"/>
              </a:lnSpc>
            </a:pPr>
            <a:endParaRPr lang="fr-FR" sz="3000" dirty="0"/>
          </a:p>
        </p:txBody>
      </p:sp>
    </p:spTree>
    <p:extLst>
      <p:ext uri="{BB962C8B-B14F-4D97-AF65-F5344CB8AC3E}">
        <p14:creationId xmlns="" xmlns:p14="http://schemas.microsoft.com/office/powerpoint/2010/main" val="5934421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solidFill>
                  <a:srgbClr val="C00000"/>
                </a:solidFill>
                <a:effectLst>
                  <a:outerShdw blurRad="38100" dist="38100" dir="2700000" algn="tl">
                    <a:srgbClr val="000000">
                      <a:alpha val="43137"/>
                    </a:srgbClr>
                  </a:outerShdw>
                </a:effectLst>
                <a:latin typeface="Lucida Calligraphy" pitchFamily="66"/>
                <a:ea typeface="GungsuhChe" pitchFamily="49"/>
              </a:rPr>
              <a:t>2-L’objectif </a:t>
            </a:r>
            <a:r>
              <a:rPr lang="fr-FR" b="1" dirty="0">
                <a:solidFill>
                  <a:srgbClr val="C00000"/>
                </a:solidFill>
                <a:effectLst>
                  <a:outerShdw blurRad="38100" dist="38100" dir="2700000" algn="tl">
                    <a:srgbClr val="000000">
                      <a:alpha val="43137"/>
                    </a:srgbClr>
                  </a:outerShdw>
                </a:effectLst>
                <a:latin typeface="Lucida Calligraphy" pitchFamily="66"/>
                <a:ea typeface="GungsuhChe" pitchFamily="49"/>
              </a:rPr>
              <a:t>de panama</a:t>
            </a:r>
          </a:p>
        </p:txBody>
      </p:sp>
      <p:sp>
        <p:nvSpPr>
          <p:cNvPr id="3" name="Espace réservé du contenu 2"/>
          <p:cNvSpPr>
            <a:spLocks noGrp="1"/>
          </p:cNvSpPr>
          <p:nvPr>
            <p:ph idx="1"/>
          </p:nvPr>
        </p:nvSpPr>
        <p:spPr/>
        <p:txBody>
          <a:bodyPr>
            <a:noAutofit/>
          </a:bodyPr>
          <a:lstStyle/>
          <a:p>
            <a:pPr>
              <a:lnSpc>
                <a:spcPct val="150000"/>
              </a:lnSpc>
            </a:pPr>
            <a:r>
              <a:rPr lang="fr-FR" sz="3000" b="1" kern="0" dirty="0">
                <a:solidFill>
                  <a:srgbClr val="000000"/>
                </a:solidFill>
                <a:latin typeface="+mj-lt"/>
                <a:cs typeface="Traditional Arabic" panose="02020603050405020304" pitchFamily="18" charset="-78"/>
              </a:rPr>
              <a:t>Le Panama est le fer de lance de la croissance en Amérique latine, avec un PIB en évolution constante, évalué à 46 Mds USD en 2015, avec un taux de croissance affiché de + 7% pour 2016</a:t>
            </a:r>
          </a:p>
          <a:p>
            <a:pPr marL="0" indent="0">
              <a:lnSpc>
                <a:spcPct val="150000"/>
              </a:lnSpc>
              <a:buNone/>
            </a:pPr>
            <a:endParaRPr lang="fr-FR" sz="3000" dirty="0"/>
          </a:p>
        </p:txBody>
      </p:sp>
      <p:pic>
        <p:nvPicPr>
          <p:cNvPr id="3074" name="Picture 2" descr="C:\Users\DELL\Desktop\Flag_of_Panama.svg.png"/>
          <p:cNvPicPr>
            <a:picLocks noChangeAspect="1" noChangeArrowheads="1"/>
          </p:cNvPicPr>
          <p:nvPr/>
        </p:nvPicPr>
        <p:blipFill>
          <a:blip r:embed="rId2"/>
          <a:srcRect/>
          <a:stretch>
            <a:fillRect/>
          </a:stretch>
        </p:blipFill>
        <p:spPr bwMode="auto">
          <a:xfrm>
            <a:off x="4728702" y="4869160"/>
            <a:ext cx="4067830" cy="164647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solidFill>
                  <a:srgbClr val="C00000"/>
                </a:solidFill>
                <a:effectLst>
                  <a:outerShdw blurRad="38100" dist="38100" dir="2700000" algn="tl">
                    <a:srgbClr val="000000">
                      <a:alpha val="43137"/>
                    </a:srgbClr>
                  </a:outerShdw>
                </a:effectLst>
                <a:latin typeface="Lucida Calligraphy" pitchFamily="66"/>
                <a:ea typeface="GungsuhChe" pitchFamily="49"/>
              </a:rPr>
              <a:t>2-L’objectif </a:t>
            </a:r>
            <a:r>
              <a:rPr lang="fr-FR" b="1" dirty="0">
                <a:solidFill>
                  <a:srgbClr val="C00000"/>
                </a:solidFill>
                <a:effectLst>
                  <a:outerShdw blurRad="38100" dist="38100" dir="2700000" algn="tl">
                    <a:srgbClr val="000000">
                      <a:alpha val="43137"/>
                    </a:srgbClr>
                  </a:outerShdw>
                </a:effectLst>
                <a:latin typeface="Lucida Calligraphy" pitchFamily="66"/>
                <a:ea typeface="GungsuhChe" pitchFamily="49"/>
              </a:rPr>
              <a:t>de panama</a:t>
            </a:r>
          </a:p>
        </p:txBody>
      </p:sp>
      <p:sp>
        <p:nvSpPr>
          <p:cNvPr id="3" name="Espace réservé du contenu 2"/>
          <p:cNvSpPr>
            <a:spLocks noGrp="1"/>
          </p:cNvSpPr>
          <p:nvPr>
            <p:ph idx="1"/>
          </p:nvPr>
        </p:nvSpPr>
        <p:spPr/>
        <p:txBody>
          <a:bodyPr>
            <a:noAutofit/>
          </a:bodyPr>
          <a:lstStyle/>
          <a:p>
            <a:pPr>
              <a:lnSpc>
                <a:spcPct val="150000"/>
              </a:lnSpc>
            </a:pPr>
            <a:r>
              <a:rPr lang="fr-FR" sz="3000" b="1" kern="0" dirty="0" smtClean="0">
                <a:solidFill>
                  <a:srgbClr val="000000"/>
                </a:solidFill>
                <a:latin typeface="+mj-lt"/>
                <a:cs typeface="Traditional Arabic" panose="02020603050405020304" pitchFamily="18" charset="-78"/>
              </a:rPr>
              <a:t>Une </a:t>
            </a:r>
            <a:r>
              <a:rPr lang="fr-FR" sz="3000" b="1" kern="0" dirty="0">
                <a:solidFill>
                  <a:srgbClr val="000000"/>
                </a:solidFill>
                <a:latin typeface="+mj-lt"/>
                <a:cs typeface="Traditional Arabic" panose="02020603050405020304" pitchFamily="18" charset="-78"/>
              </a:rPr>
              <a:t>dette publique qui s’inscrit dans un cercle vertueux, puisque, déjà de loin inférieure à 3% de ce P.I.B. en 2015</a:t>
            </a:r>
          </a:p>
          <a:p>
            <a:pPr>
              <a:lnSpc>
                <a:spcPct val="150000"/>
              </a:lnSpc>
            </a:pPr>
            <a:r>
              <a:rPr lang="fr-FR" sz="3000" b="1" kern="0" dirty="0" smtClean="0">
                <a:solidFill>
                  <a:srgbClr val="000000"/>
                </a:solidFill>
                <a:latin typeface="+mj-lt"/>
                <a:cs typeface="Traditional Arabic" panose="02020603050405020304" pitchFamily="18" charset="-78"/>
              </a:rPr>
              <a:t>Elle </a:t>
            </a:r>
            <a:r>
              <a:rPr lang="fr-FR" sz="3000" b="1" kern="0" dirty="0">
                <a:solidFill>
                  <a:srgbClr val="000000"/>
                </a:solidFill>
                <a:latin typeface="+mj-lt"/>
                <a:cs typeface="Traditional Arabic" panose="02020603050405020304" pitchFamily="18" charset="-78"/>
              </a:rPr>
              <a:t>devrait atteindre seulement 1,50% de celui-ci en 2018 !</a:t>
            </a:r>
          </a:p>
          <a:p>
            <a:pPr>
              <a:lnSpc>
                <a:spcPct val="150000"/>
              </a:lnSpc>
            </a:pPr>
            <a:endParaRPr lang="fr-FR" sz="3000" dirty="0"/>
          </a:p>
        </p:txBody>
      </p:sp>
      <p:pic>
        <p:nvPicPr>
          <p:cNvPr id="5" name="Picture 2" descr="C:\Users\DELL\Desktop\Flag_of_Panama.svg.png"/>
          <p:cNvPicPr>
            <a:picLocks noChangeAspect="1" noChangeArrowheads="1"/>
          </p:cNvPicPr>
          <p:nvPr/>
        </p:nvPicPr>
        <p:blipFill>
          <a:blip r:embed="rId2"/>
          <a:srcRect/>
          <a:stretch>
            <a:fillRect/>
          </a:stretch>
        </p:blipFill>
        <p:spPr bwMode="auto">
          <a:xfrm>
            <a:off x="4728702" y="4869160"/>
            <a:ext cx="4067830" cy="164647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extLst>
      <p:ext uri="{BB962C8B-B14F-4D97-AF65-F5344CB8AC3E}">
        <p14:creationId xmlns="" xmlns:p14="http://schemas.microsoft.com/office/powerpoint/2010/main" val="2344487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332656"/>
            <a:ext cx="8579296" cy="4525963"/>
          </a:xfrm>
        </p:spPr>
        <p:txBody>
          <a:bodyPr>
            <a:noAutofit/>
          </a:bodyPr>
          <a:lstStyle/>
          <a:p>
            <a:pPr>
              <a:lnSpc>
                <a:spcPct val="150000"/>
              </a:lnSpc>
            </a:pPr>
            <a:r>
              <a:rPr lang="fr-FR" sz="3000" b="1" kern="0" dirty="0">
                <a:solidFill>
                  <a:srgbClr val="000000"/>
                </a:solidFill>
                <a:latin typeface="+mj-lt"/>
                <a:cs typeface="Traditional Arabic" panose="02020603050405020304" pitchFamily="18" charset="-78"/>
              </a:rPr>
              <a:t>Les cours du pétrole évoluent 24h/24 et représentent le prix d’un baril qui équivaut à 158.987 litres ou 42 gallons américains. </a:t>
            </a:r>
            <a:endParaRPr lang="fr-FR" sz="3000" b="1" kern="0" dirty="0" smtClean="0">
              <a:solidFill>
                <a:srgbClr val="000000"/>
              </a:solidFill>
              <a:latin typeface="+mj-lt"/>
              <a:cs typeface="Traditional Arabic" panose="02020603050405020304" pitchFamily="18" charset="-78"/>
            </a:endParaRPr>
          </a:p>
          <a:p>
            <a:pPr marL="0" indent="0">
              <a:lnSpc>
                <a:spcPct val="150000"/>
              </a:lnSpc>
              <a:buNone/>
            </a:pPr>
            <a:r>
              <a:rPr lang="fr-FR" sz="3000" b="1" kern="0" dirty="0" smtClean="0">
                <a:solidFill>
                  <a:srgbClr val="000000"/>
                </a:solidFill>
                <a:latin typeface="+mj-lt"/>
                <a:cs typeface="Traditional Arabic" panose="02020603050405020304" pitchFamily="18" charset="-78"/>
              </a:rPr>
              <a:t>L’unité </a:t>
            </a:r>
            <a:r>
              <a:rPr lang="fr-FR" sz="3000" b="1" kern="0" dirty="0">
                <a:solidFill>
                  <a:srgbClr val="000000"/>
                </a:solidFill>
                <a:latin typeface="+mj-lt"/>
                <a:cs typeface="Traditional Arabic" panose="02020603050405020304" pitchFamily="18" charset="-78"/>
              </a:rPr>
              <a:t>de mesure des stocks de pétrole est le « </a:t>
            </a:r>
            <a:r>
              <a:rPr lang="fr-FR" sz="3000" b="1" kern="0" dirty="0" err="1">
                <a:solidFill>
                  <a:srgbClr val="000000"/>
                </a:solidFill>
                <a:latin typeface="+mj-lt"/>
                <a:cs typeface="Traditional Arabic" panose="02020603050405020304" pitchFamily="18" charset="-78"/>
              </a:rPr>
              <a:t>blue</a:t>
            </a:r>
            <a:r>
              <a:rPr lang="fr-FR" sz="3000" b="1" kern="0" dirty="0">
                <a:solidFill>
                  <a:srgbClr val="000000"/>
                </a:solidFill>
                <a:latin typeface="+mj-lt"/>
                <a:cs typeface="Traditional Arabic" panose="02020603050405020304" pitchFamily="18" charset="-78"/>
              </a:rPr>
              <a:t> barrels » (qui vient de la couleur vive du tonneau) en millions (</a:t>
            </a:r>
            <a:r>
              <a:rPr lang="fr-FR" sz="3000" b="1" kern="0" dirty="0" err="1">
                <a:solidFill>
                  <a:srgbClr val="000000"/>
                </a:solidFill>
                <a:latin typeface="+mj-lt"/>
                <a:cs typeface="Traditional Arabic" panose="02020603050405020304" pitchFamily="18" charset="-78"/>
              </a:rPr>
              <a:t>Mbbls</a:t>
            </a:r>
            <a:r>
              <a:rPr lang="fr-FR" sz="3000" b="1" kern="0" dirty="0">
                <a:solidFill>
                  <a:srgbClr val="000000"/>
                </a:solidFill>
                <a:latin typeface="+mj-lt"/>
                <a:cs typeface="Traditional Arabic" panose="02020603050405020304" pitchFamily="18" charset="-78"/>
              </a:rPr>
              <a:t>) ou en milliards (</a:t>
            </a:r>
            <a:r>
              <a:rPr lang="fr-FR" sz="3000" b="1" kern="0" dirty="0" err="1">
                <a:solidFill>
                  <a:srgbClr val="000000"/>
                </a:solidFill>
                <a:latin typeface="+mj-lt"/>
                <a:cs typeface="Traditional Arabic" panose="02020603050405020304" pitchFamily="18" charset="-78"/>
              </a:rPr>
              <a:t>Gbbls</a:t>
            </a:r>
            <a:r>
              <a:rPr lang="fr-FR" sz="3000" b="1" kern="0" dirty="0">
                <a:solidFill>
                  <a:srgbClr val="000000"/>
                </a:solidFill>
                <a:latin typeface="+mj-lt"/>
                <a:cs typeface="Traditional Arabic" panose="02020603050405020304" pitchFamily="18" charset="-78"/>
              </a:rPr>
              <a:t>) par jour</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476672"/>
            <a:ext cx="8229600" cy="1143000"/>
          </a:xfrm>
        </p:spPr>
        <p:txBody>
          <a:bodyPr>
            <a:normAutofit fontScale="90000"/>
          </a:bodyPr>
          <a:lstStyle/>
          <a:p>
            <a:r>
              <a:rPr lang="fr-FR" sz="4900" b="1" dirty="0">
                <a:solidFill>
                  <a:srgbClr val="C00000"/>
                </a:solidFill>
                <a:effectLst>
                  <a:outerShdw blurRad="38100" dist="38100" dir="2700000" algn="tl">
                    <a:srgbClr val="000000">
                      <a:alpha val="43137"/>
                    </a:srgbClr>
                  </a:outerShdw>
                </a:effectLst>
                <a:latin typeface="Lucida Calligraphy" pitchFamily="66"/>
                <a:ea typeface="GungsuhChe" pitchFamily="49"/>
              </a:rPr>
              <a:t>3- L’utilité de pétrole </a:t>
            </a:r>
            <a:r>
              <a:rPr lang="fr-FR" b="1" kern="0" dirty="0">
                <a:solidFill>
                  <a:srgbClr val="000000"/>
                </a:solidFill>
                <a:cs typeface="Traditional Arabic" panose="02020603050405020304" pitchFamily="18" charset="-78"/>
              </a:rPr>
              <a:t/>
            </a:r>
            <a:br>
              <a:rPr lang="fr-FR" b="1" kern="0" dirty="0">
                <a:solidFill>
                  <a:srgbClr val="000000"/>
                </a:solidFill>
                <a:cs typeface="Traditional Arabic" panose="02020603050405020304" pitchFamily="18" charset="-78"/>
              </a:rPr>
            </a:br>
            <a:r>
              <a:rPr lang="fr-FR" b="1" dirty="0" smtClean="0">
                <a:solidFill>
                  <a:srgbClr val="000099"/>
                </a:solidFill>
              </a:rPr>
              <a:t>Libye: fermeture de quatre champs pétroliers par crainte d'attaques de l'E</a:t>
            </a:r>
            <a:endParaRPr lang="fr-FR" dirty="0">
              <a:solidFill>
                <a:srgbClr val="000099"/>
              </a:solidFill>
            </a:endParaRPr>
          </a:p>
        </p:txBody>
      </p:sp>
      <p:sp>
        <p:nvSpPr>
          <p:cNvPr id="3" name="Espace réservé du contenu 2"/>
          <p:cNvSpPr>
            <a:spLocks noGrp="1"/>
          </p:cNvSpPr>
          <p:nvPr>
            <p:ph idx="1"/>
          </p:nvPr>
        </p:nvSpPr>
        <p:spPr>
          <a:xfrm>
            <a:off x="457200" y="2204864"/>
            <a:ext cx="8229600" cy="4525963"/>
          </a:xfrm>
        </p:spPr>
        <p:txBody>
          <a:bodyPr/>
          <a:lstStyle/>
          <a:p>
            <a:pPr>
              <a:lnSpc>
                <a:spcPct val="150000"/>
              </a:lnSpc>
            </a:pPr>
            <a:r>
              <a:rPr lang="fr-FR" sz="3000" b="1" u="sng" kern="0" dirty="0">
                <a:solidFill>
                  <a:srgbClr val="000000"/>
                </a:solidFill>
                <a:latin typeface="+mj-lt"/>
                <a:cs typeface="Traditional Arabic" panose="02020603050405020304" pitchFamily="18" charset="-78"/>
              </a:rPr>
              <a:t>Benghazi (</a:t>
            </a:r>
            <a:r>
              <a:rPr lang="fr-FR" sz="3000" b="1" u="sng" kern="0" dirty="0" err="1">
                <a:solidFill>
                  <a:srgbClr val="000000"/>
                </a:solidFill>
                <a:latin typeface="+mj-lt"/>
                <a:cs typeface="Traditional Arabic" panose="02020603050405020304" pitchFamily="18" charset="-78"/>
              </a:rPr>
              <a:t>libye</a:t>
            </a:r>
            <a:r>
              <a:rPr lang="fr-FR" sz="3000" b="1" u="sng" kern="0" dirty="0">
                <a:solidFill>
                  <a:srgbClr val="000000"/>
                </a:solidFill>
                <a:latin typeface="+mj-lt"/>
                <a:cs typeface="Traditional Arabic" panose="02020603050405020304" pitchFamily="18" charset="-78"/>
              </a:rPr>
              <a:t>): </a:t>
            </a:r>
            <a:endParaRPr lang="fr-FR" sz="3000" b="1" u="sng" kern="0" dirty="0" smtClean="0">
              <a:solidFill>
                <a:srgbClr val="000000"/>
              </a:solidFill>
              <a:latin typeface="+mj-lt"/>
              <a:cs typeface="Traditional Arabic" panose="02020603050405020304" pitchFamily="18" charset="-78"/>
            </a:endParaRPr>
          </a:p>
          <a:p>
            <a:pPr marL="0" indent="0">
              <a:lnSpc>
                <a:spcPct val="150000"/>
              </a:lnSpc>
              <a:buNone/>
            </a:pPr>
            <a:r>
              <a:rPr lang="fr-FR" sz="3000" b="1" kern="0" dirty="0" smtClean="0">
                <a:solidFill>
                  <a:srgbClr val="000000"/>
                </a:solidFill>
                <a:latin typeface="+mj-lt"/>
                <a:cs typeface="Traditional Arabic" panose="02020603050405020304" pitchFamily="18" charset="-78"/>
              </a:rPr>
              <a:t>Les </a:t>
            </a:r>
            <a:r>
              <a:rPr lang="fr-FR" sz="3000" b="1" kern="0" dirty="0">
                <a:solidFill>
                  <a:srgbClr val="000000"/>
                </a:solidFill>
                <a:latin typeface="+mj-lt"/>
                <a:cs typeface="Traditional Arabic" panose="02020603050405020304" pitchFamily="18" charset="-78"/>
              </a:rPr>
              <a:t>employés de quatre champs pétroliers en Libye ont été évacués et ceux d'un cinquième sont en grève par crainte d'éventuelles attaques du groupe </a:t>
            </a:r>
            <a:r>
              <a:rPr lang="fr-FR" sz="3000" b="1" kern="0" dirty="0" err="1">
                <a:solidFill>
                  <a:srgbClr val="000000"/>
                </a:solidFill>
                <a:latin typeface="+mj-lt"/>
                <a:cs typeface="Traditional Arabic" panose="02020603050405020304" pitchFamily="18" charset="-78"/>
              </a:rPr>
              <a:t>jihadiste</a:t>
            </a:r>
            <a:r>
              <a:rPr lang="fr-FR" sz="3000" b="1" kern="0" dirty="0">
                <a:solidFill>
                  <a:srgbClr val="000000"/>
                </a:solidFill>
                <a:latin typeface="+mj-lt"/>
                <a:cs typeface="Traditional Arabic" panose="02020603050405020304" pitchFamily="18" charset="-78"/>
              </a:rPr>
              <a:t> Etat islamique (EI), ont indiqué lundi une source militaire et un média</a:t>
            </a:r>
          </a:p>
          <a:p>
            <a:endParaRPr lang="fr-FR"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LENOVO\Desktop\Sans titre.png"/>
          <p:cNvPicPr>
            <a:picLocks noGrp="1" noChangeAspect="1" noChangeArrowheads="1"/>
          </p:cNvPicPr>
          <p:nvPr>
            <p:ph idx="1"/>
          </p:nvPr>
        </p:nvPicPr>
        <p:blipFill>
          <a:blip r:embed="rId2"/>
          <a:srcRect/>
          <a:stretch>
            <a:fillRect/>
          </a:stretch>
        </p:blipFill>
        <p:spPr bwMode="auto">
          <a:xfrm>
            <a:off x="1" y="0"/>
            <a:ext cx="9429784" cy="6858000"/>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179</TotalTime>
  <Words>493</Words>
  <Application>Microsoft Office PowerPoint</Application>
  <PresentationFormat>Affichage à l'écran (4:3)</PresentationFormat>
  <Paragraphs>57</Paragraphs>
  <Slides>17</Slides>
  <Notes>0</Notes>
  <HiddenSlides>0</HiddenSlides>
  <MMClips>0</MMClips>
  <ScaleCrop>false</ScaleCrop>
  <HeadingPairs>
    <vt:vector size="4" baseType="variant">
      <vt:variant>
        <vt:lpstr>Thème</vt:lpstr>
      </vt:variant>
      <vt:variant>
        <vt:i4>1</vt:i4>
      </vt:variant>
      <vt:variant>
        <vt:lpstr>Titres des diapositives</vt:lpstr>
      </vt:variant>
      <vt:variant>
        <vt:i4>17</vt:i4>
      </vt:variant>
    </vt:vector>
  </HeadingPairs>
  <TitlesOfParts>
    <vt:vector size="18" baseType="lpstr">
      <vt:lpstr>Thème Office</vt:lpstr>
      <vt:lpstr>L’actualité financier</vt:lpstr>
      <vt:lpstr>Plan </vt:lpstr>
      <vt:lpstr>1- Introduction  </vt:lpstr>
      <vt:lpstr>1- Introduction  </vt:lpstr>
      <vt:lpstr>2-L’objectif de panama</vt:lpstr>
      <vt:lpstr>2-L’objectif de panama</vt:lpstr>
      <vt:lpstr>Diapositive 7</vt:lpstr>
      <vt:lpstr>3- L’utilité de pétrole  Libye: fermeture de quatre champs pétroliers par crainte d'attaques de l'E</vt:lpstr>
      <vt:lpstr>Diapositive 9</vt:lpstr>
      <vt:lpstr>4- La Bourse en 12/04/2016</vt:lpstr>
      <vt:lpstr>4- La Bourse en 12/04/2016</vt:lpstr>
      <vt:lpstr>Diapositive 12</vt:lpstr>
      <vt:lpstr> 5- Les principaux taux d’intérêts pratiqués sur le marché monétaire:</vt:lpstr>
      <vt:lpstr> 5- Les principaux taux d’intérêts pratiqués sur le marché monétaire:</vt:lpstr>
      <vt:lpstr> 5- Les principaux taux d’intérêts pratiqués sur le marché monétaire:</vt:lpstr>
      <vt:lpstr>6- Conclusion</vt:lpstr>
      <vt:lpstr>Diapositive 17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acer</dc:creator>
  <cp:lastModifiedBy>DELL</cp:lastModifiedBy>
  <cp:revision>21</cp:revision>
  <dcterms:created xsi:type="dcterms:W3CDTF">2016-04-12T12:31:14Z</dcterms:created>
  <dcterms:modified xsi:type="dcterms:W3CDTF">2016-04-12T21:15:55Z</dcterms:modified>
</cp:coreProperties>
</file>