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1" r:id="rId1"/>
    <p:sldMasterId id="2147483684" r:id="rId2"/>
  </p:sldMasterIdLst>
  <p:notesMasterIdLst>
    <p:notesMasterId r:id="rId12"/>
  </p:notesMasterIdLst>
  <p:handoutMasterIdLst>
    <p:handoutMasterId r:id="rId13"/>
  </p:handoutMasterIdLst>
  <p:sldIdLst>
    <p:sldId id="470" r:id="rId3"/>
    <p:sldId id="474" r:id="rId4"/>
    <p:sldId id="482" r:id="rId5"/>
    <p:sldId id="475" r:id="rId6"/>
    <p:sldId id="476" r:id="rId7"/>
    <p:sldId id="477" r:id="rId8"/>
    <p:sldId id="478" r:id="rId9"/>
    <p:sldId id="480" r:id="rId10"/>
    <p:sldId id="481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523B"/>
    <a:srgbClr val="FF6600"/>
    <a:srgbClr val="FF0000"/>
    <a:srgbClr val="FF00FF"/>
    <a:srgbClr val="CC0000"/>
    <a:srgbClr val="CC0099"/>
    <a:srgbClr val="FF99FF"/>
    <a:srgbClr val="333399"/>
    <a:srgbClr val="6600CC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34" autoAdjust="0"/>
    <p:restoredTop sz="94576" autoAdjust="0"/>
  </p:normalViewPr>
  <p:slideViewPr>
    <p:cSldViewPr>
      <p:cViewPr>
        <p:scale>
          <a:sx n="75" d="100"/>
          <a:sy n="75" d="100"/>
        </p:scale>
        <p:origin x="-1506" y="-30"/>
      </p:cViewPr>
      <p:guideLst>
        <p:guide orient="horz" pos="2886"/>
        <p:guide orient="horz" pos="3475"/>
        <p:guide orient="horz" pos="3884"/>
        <p:guide orient="horz" pos="2160"/>
        <p:guide pos="2880"/>
        <p:guide pos="5511"/>
        <p:guide pos="249"/>
        <p:guide pos="521"/>
        <p:guide pos="5239"/>
        <p:guide pos="31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17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/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087" y="2928934"/>
            <a:ext cx="7489825" cy="1000131"/>
          </a:xfrm>
        </p:spPr>
        <p:txBody>
          <a:bodyPr>
            <a:noAutofit/>
          </a:bodyPr>
          <a:lstStyle>
            <a:lvl1pPr>
              <a:defRPr sz="4000" b="1" cap="all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5569" y="4295773"/>
            <a:ext cx="7501344" cy="571504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13/04/2016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786E5-36B4-4750-9BD9-353AA4FBC16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9792933"/>
      </p:ext>
    </p:extLst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915816" y="620688"/>
            <a:ext cx="5770984" cy="288032"/>
          </a:xfrm>
        </p:spPr>
        <p:txBody>
          <a:bodyPr anchor="ctr">
            <a:noAutofit/>
          </a:bodyPr>
          <a:lstStyle>
            <a:lvl1pPr marL="0" indent="0" algn="r">
              <a:buNone/>
              <a:defRPr sz="1600" cap="small" baseline="0">
                <a:solidFill>
                  <a:srgbClr val="1D263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en-US" dirty="0"/>
          </a:p>
        </p:txBody>
      </p:sp>
      <p:sp>
        <p:nvSpPr>
          <p:cNvPr id="7" name="Espace réservé du titre 1"/>
          <p:cNvSpPr>
            <a:spLocks noGrp="1"/>
          </p:cNvSpPr>
          <p:nvPr>
            <p:ph type="title"/>
          </p:nvPr>
        </p:nvSpPr>
        <p:spPr>
          <a:xfrm>
            <a:off x="2915816" y="3076"/>
            <a:ext cx="5770984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8462231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ontent Placeholder 2"/>
          <p:cNvSpPr>
            <a:spLocks noGrp="1"/>
          </p:cNvSpPr>
          <p:nvPr>
            <p:ph idx="1"/>
          </p:nvPr>
        </p:nvSpPr>
        <p:spPr>
          <a:xfrm>
            <a:off x="1714480" y="1700213"/>
            <a:ext cx="6602434" cy="4321175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7" name="Title 1"/>
          <p:cNvSpPr>
            <a:spLocks noGrp="1"/>
          </p:cNvSpPr>
          <p:nvPr>
            <p:ph type="title"/>
          </p:nvPr>
        </p:nvSpPr>
        <p:spPr>
          <a:xfrm>
            <a:off x="1714480" y="857232"/>
            <a:ext cx="6602432" cy="857232"/>
          </a:xfrm>
        </p:spPr>
        <p:txBody>
          <a:bodyPr>
            <a:normAutofit/>
          </a:bodyPr>
          <a:lstStyle>
            <a:lvl1pPr>
              <a:defRPr sz="3600" cap="small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5" name="Slide Number Placeholder 94"/>
          <p:cNvSpPr>
            <a:spLocks noGrp="1"/>
          </p:cNvSpPr>
          <p:nvPr>
            <p:ph type="sldNum" sz="quarter" idx="11"/>
          </p:nvPr>
        </p:nvSpPr>
        <p:spPr>
          <a:xfrm>
            <a:off x="7759711" y="6356350"/>
            <a:ext cx="1114404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13CD679E-4CBD-4596-90B1-4D5738995340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98" name="Footer Placeholder 97"/>
          <p:cNvSpPr>
            <a:spLocks noGrp="1"/>
          </p:cNvSpPr>
          <p:nvPr>
            <p:ph type="ftr" sz="quarter" idx="12"/>
          </p:nvPr>
        </p:nvSpPr>
        <p:spPr>
          <a:xfrm>
            <a:off x="35560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13/04/2016</a:t>
            </a:r>
            <a:endParaRPr lang="en-US" dirty="0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13/04/2016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D679E-4CBD-4596-90B1-4D5738995340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8473620" y="5799923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64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</p:sldLayoutIdLst>
  <p:transition>
    <p:random/>
  </p:transition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13/04/2016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786E5-36B4-4750-9BD9-353AA4FBC16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5400000">
            <a:off x="8473620" y="5799923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="" xmlns:p14="http://schemas.microsoft.com/office/powerpoint/2010/main" val="754927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</p:sldLayoutIdLst>
  <p:transition>
    <p:random/>
  </p:transition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23528" y="1988964"/>
            <a:ext cx="8532441" cy="1364161"/>
          </a:xfrm>
        </p:spPr>
        <p:txBody>
          <a:bodyPr/>
          <a:lstStyle/>
          <a:p>
            <a:r>
              <a:rPr lang="fr-FR" dirty="0" err="1" smtClean="0">
                <a:solidFill>
                  <a:schemeClr val="accent6"/>
                </a:solidFill>
              </a:rPr>
              <a:t>Subprimes</a:t>
            </a:r>
            <a:r>
              <a:rPr lang="fr-FR" dirty="0" smtClean="0">
                <a:solidFill>
                  <a:schemeClr val="accent6"/>
                </a:solidFill>
              </a:rPr>
              <a:t> : Goldman Sachs écope d’une amende de 5 milliards</a:t>
            </a:r>
            <a:endParaRPr lang="fr-FR" dirty="0">
              <a:solidFill>
                <a:schemeClr val="accent6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056432" y="3890888"/>
            <a:ext cx="2830140" cy="1224135"/>
          </a:xfrm>
        </p:spPr>
        <p:txBody>
          <a:bodyPr/>
          <a:lstStyle/>
          <a:p>
            <a:pPr algn="l"/>
            <a:r>
              <a:rPr lang="en-US" sz="2000" b="1" u="sng" dirty="0" err="1" smtClean="0"/>
              <a:t>Elaboré</a:t>
            </a:r>
            <a:r>
              <a:rPr lang="en-US" sz="2000" b="1" u="sng" dirty="0" smtClean="0"/>
              <a:t> par:</a:t>
            </a:r>
          </a:p>
          <a:p>
            <a:pPr algn="l"/>
            <a:r>
              <a:rPr lang="en-US" sz="1800" dirty="0" err="1" smtClean="0"/>
              <a:t>Doghri</a:t>
            </a:r>
            <a:r>
              <a:rPr lang="en-US" sz="1800" dirty="0" smtClean="0"/>
              <a:t> Ali</a:t>
            </a:r>
          </a:p>
          <a:p>
            <a:pPr algn="l"/>
            <a:r>
              <a:rPr lang="en-US" sz="1800" dirty="0" err="1" smtClean="0"/>
              <a:t>Abdelmoula</a:t>
            </a:r>
            <a:r>
              <a:rPr lang="en-US" sz="1800" dirty="0" smtClean="0"/>
              <a:t> </a:t>
            </a:r>
            <a:r>
              <a:rPr lang="en-US" sz="1800" dirty="0" err="1" smtClean="0"/>
              <a:t>Melek</a:t>
            </a:r>
            <a:endParaRPr lang="en-US" sz="1800" dirty="0" smtClean="0"/>
          </a:p>
          <a:p>
            <a:pPr algn="l"/>
            <a:r>
              <a:rPr lang="en-US" sz="1800" dirty="0" err="1" smtClean="0"/>
              <a:t>Kallel</a:t>
            </a:r>
            <a:r>
              <a:rPr lang="en-US" sz="1800" dirty="0" smtClean="0"/>
              <a:t> Hakim</a:t>
            </a:r>
          </a:p>
          <a:p>
            <a:pPr algn="l"/>
            <a:r>
              <a:rPr lang="en-US" sz="1800" dirty="0" err="1" smtClean="0"/>
              <a:t>Cheniour</a:t>
            </a:r>
            <a:r>
              <a:rPr lang="en-US" sz="1800" dirty="0" smtClean="0"/>
              <a:t> </a:t>
            </a:r>
            <a:r>
              <a:rPr lang="en-US" sz="1800" dirty="0" err="1" smtClean="0"/>
              <a:t>Nouha</a:t>
            </a:r>
            <a:endParaRPr lang="en-US" sz="1800" dirty="0" smtClean="0"/>
          </a:p>
          <a:p>
            <a:pPr algn="l"/>
            <a:r>
              <a:rPr lang="en-US" sz="1800" dirty="0" err="1" smtClean="0"/>
              <a:t>Hadj</a:t>
            </a:r>
            <a:r>
              <a:rPr lang="en-US" sz="1800" dirty="0" smtClean="0"/>
              <a:t> Mohamed </a:t>
            </a:r>
            <a:r>
              <a:rPr lang="en-US" sz="1800" dirty="0" err="1" smtClean="0"/>
              <a:t>Mohamed</a:t>
            </a: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251520" y="236404"/>
            <a:ext cx="68493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  <a:latin typeface="Arial" pitchFamily="34" charset="0"/>
              </a:rPr>
              <a:t>Ecole Supérieure de Commerce de Sfax</a:t>
            </a:r>
            <a:r>
              <a:rPr lang="fr-FR" b="1" dirty="0" smtClean="0">
                <a:solidFill>
                  <a:schemeClr val="bg1"/>
                </a:solidFill>
              </a:rPr>
              <a:t> </a:t>
            </a:r>
            <a:br>
              <a:rPr lang="fr-FR" b="1" dirty="0" smtClean="0">
                <a:solidFill>
                  <a:schemeClr val="bg1"/>
                </a:solidFill>
              </a:rPr>
            </a:br>
            <a:r>
              <a:rPr lang="fr-FR" b="1" dirty="0" smtClean="0">
                <a:solidFill>
                  <a:schemeClr val="bg1"/>
                </a:solidFill>
              </a:rPr>
              <a:t>1</a:t>
            </a:r>
            <a:r>
              <a:rPr lang="fr-FR" b="1" baseline="30000" dirty="0" smtClean="0">
                <a:solidFill>
                  <a:schemeClr val="bg1"/>
                </a:solidFill>
              </a:rPr>
              <a:t>ère</a:t>
            </a:r>
            <a:r>
              <a:rPr lang="fr-FR" b="1" dirty="0" smtClean="0">
                <a:solidFill>
                  <a:schemeClr val="bg1"/>
                </a:solidFill>
              </a:rPr>
              <a:t>  année MP Finance</a:t>
            </a:r>
            <a:r>
              <a:rPr lang="fr-FR" sz="4400" b="1" dirty="0" smtClean="0">
                <a:solidFill>
                  <a:schemeClr val="bg1"/>
                </a:solidFill>
              </a:rPr>
              <a:t/>
            </a:r>
            <a:br>
              <a:rPr lang="fr-FR" sz="4400" b="1" dirty="0" smtClean="0">
                <a:solidFill>
                  <a:schemeClr val="bg1"/>
                </a:solidFill>
              </a:rPr>
            </a:b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7" name="Picture 2" descr="C:\Users\ACER\Desktop\ppt nouha\images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070" y="120315"/>
            <a:ext cx="2904096" cy="1368152"/>
          </a:xfrm>
          <a:prstGeom prst="rect">
            <a:avLst/>
          </a:prstGeom>
          <a:noFill/>
        </p:spPr>
      </p:pic>
      <p:sp>
        <p:nvSpPr>
          <p:cNvPr id="8194" name="AutoShape 2" descr="Résultat de recherche d'images pour &quot;les echos logo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251520" y="786036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</a:rPr>
              <a:t>Séminaire Finance internationale et gestion des risques</a:t>
            </a:r>
          </a:p>
          <a:p>
            <a:r>
              <a:rPr lang="fr-FR" b="1" dirty="0" smtClean="0">
                <a:solidFill>
                  <a:schemeClr val="bg1"/>
                </a:solidFill>
              </a:rPr>
              <a:t>Année universitaire 2015 - 2016</a:t>
            </a:r>
            <a:endParaRPr lang="fr-FR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47800" y="971532"/>
            <a:ext cx="6869112" cy="857232"/>
          </a:xfrm>
        </p:spPr>
        <p:txBody>
          <a:bodyPr>
            <a:normAutofit/>
          </a:bodyPr>
          <a:lstStyle/>
          <a:p>
            <a:r>
              <a:rPr lang="fr-FR" sz="4400" dirty="0" smtClean="0">
                <a:solidFill>
                  <a:schemeClr val="accent6">
                    <a:lumMod val="75000"/>
                  </a:schemeClr>
                </a:solidFill>
              </a:rPr>
              <a:t>plan</a:t>
            </a:r>
            <a:endParaRPr lang="fr-FR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2267744" y="2132856"/>
            <a:ext cx="6098378" cy="4321175"/>
          </a:xfrm>
        </p:spPr>
        <p:txBody>
          <a:bodyPr/>
          <a:lstStyle/>
          <a:p>
            <a:endParaRPr lang="fr-FR" dirty="0" smtClean="0"/>
          </a:p>
          <a:p>
            <a:r>
              <a:rPr lang="fr-FR" dirty="0" smtClean="0"/>
              <a:t>Présentation de la banque Goldman Sachs</a:t>
            </a:r>
          </a:p>
          <a:p>
            <a:pPr>
              <a:buNone/>
            </a:pPr>
            <a:endParaRPr lang="fr-FR" sz="1200" dirty="0" smtClean="0"/>
          </a:p>
          <a:p>
            <a:r>
              <a:rPr lang="fr-FR" dirty="0" smtClean="0"/>
              <a:t>La firme et </a:t>
            </a:r>
            <a:r>
              <a:rPr lang="fr-FR" dirty="0" err="1" smtClean="0"/>
              <a:t>Subprimes</a:t>
            </a:r>
            <a:endParaRPr lang="fr-FR" dirty="0" smtClean="0"/>
          </a:p>
          <a:p>
            <a:pPr>
              <a:buNone/>
            </a:pPr>
            <a:endParaRPr lang="fr-FR" sz="1200" dirty="0" smtClean="0"/>
          </a:p>
          <a:p>
            <a:r>
              <a:rPr lang="fr-FR" dirty="0" err="1" smtClean="0"/>
              <a:t>Subprimes</a:t>
            </a:r>
            <a:r>
              <a:rPr lang="fr-FR" dirty="0" smtClean="0"/>
              <a:t> : Goldman Sachs écope d’une amende de 5 milliards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82680" y="1725613"/>
            <a:ext cx="4945504" cy="4681115"/>
          </a:xfrm>
          <a:ln w="28575">
            <a:solidFill>
              <a:schemeClr val="tx1"/>
            </a:solidFill>
            <a:prstDash val="sysDash"/>
          </a:ln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FR" sz="1800" b="1" dirty="0" smtClean="0"/>
              <a:t>Goldman Sachs</a:t>
            </a:r>
            <a:r>
              <a:rPr lang="fr-FR" sz="1800" dirty="0" smtClean="0"/>
              <a:t> (inscrite </a:t>
            </a:r>
            <a:r>
              <a:rPr lang="fr-FR" sz="1800" b="1" i="1" dirty="0" smtClean="0"/>
              <a:t>The Goldman Sachs Group, Inc.</a:t>
            </a:r>
            <a:r>
              <a:rPr lang="fr-FR" sz="1800" dirty="0" smtClean="0"/>
              <a:t> à la Bourse de New York), également connue sous les noms </a:t>
            </a:r>
            <a:r>
              <a:rPr lang="fr-FR" sz="1800" b="1" dirty="0" smtClean="0"/>
              <a:t>GS</a:t>
            </a:r>
            <a:r>
              <a:rPr lang="fr-FR" sz="1800" dirty="0" smtClean="0"/>
              <a:t>, </a:t>
            </a:r>
            <a:r>
              <a:rPr lang="fr-FR" sz="1800" b="1" dirty="0" smtClean="0"/>
              <a:t>Goldman</a:t>
            </a:r>
            <a:r>
              <a:rPr lang="fr-FR" sz="1800" dirty="0" smtClean="0"/>
              <a:t> et </a:t>
            </a:r>
            <a:r>
              <a:rPr lang="fr-FR" sz="1800" b="1" i="1" dirty="0" smtClean="0"/>
              <a:t>The </a:t>
            </a:r>
            <a:r>
              <a:rPr lang="fr-FR" sz="1800" b="1" i="1" dirty="0" err="1" smtClean="0"/>
              <a:t>Firm</a:t>
            </a:r>
            <a:r>
              <a:rPr lang="fr-FR" sz="1800" dirty="0" smtClean="0"/>
              <a:t> (« La Firme ») est une banque d'investissement créée en 1869 dont le siège social mondial est situé au 200 West Street dans le Financial District de Manhattan, à New York. Goldman Sachs dispose de bureaux dans les plus importantes places financières dont New York, Londres, Tokyo et à Paris.</a:t>
            </a:r>
          </a:p>
          <a:p>
            <a:pPr>
              <a:buFont typeface="Wingdings" pitchFamily="2" charset="2"/>
              <a:buChar char="q"/>
            </a:pPr>
            <a:r>
              <a:rPr lang="fr-FR" sz="1800" dirty="0" smtClean="0"/>
              <a:t>L'établissement financier s'est fait connaître du public pour sa fabrication de produits dérivés financiers pendant la crise des </a:t>
            </a:r>
            <a:r>
              <a:rPr lang="fr-FR" sz="1800" dirty="0" err="1" smtClean="0"/>
              <a:t>Subprimes</a:t>
            </a:r>
            <a:r>
              <a:rPr lang="fr-FR" sz="1800" dirty="0" smtClean="0"/>
              <a:t> et la crise de la dette grecque, qui ont contribué à la crise financière de 2007 à 2011.</a:t>
            </a:r>
            <a:endParaRPr lang="fr-FR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47800" y="730232"/>
            <a:ext cx="6869112" cy="857232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présentation de la banque Goldman Sachs 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Image 6" descr="téléchargeme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5592" y="1988840"/>
            <a:ext cx="2664296" cy="3456384"/>
          </a:xfrm>
          <a:prstGeom prst="rect">
            <a:avLst/>
          </a:prstGeom>
        </p:spPr>
      </p:pic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fr-FR" sz="1800" b="1" dirty="0" smtClean="0"/>
              <a:t>2007 </a:t>
            </a:r>
            <a:r>
              <a:rPr lang="fr-FR" sz="1800" dirty="0" smtClean="0"/>
              <a:t>: Goldman Sachs est l'une des seules entreprises du secteur financier à ne pas avoir perdu d'argent en anticipant la crise des </a:t>
            </a:r>
            <a:r>
              <a:rPr lang="fr-FR" sz="1800" dirty="0" err="1" smtClean="0"/>
              <a:t>subprimes</a:t>
            </a:r>
            <a:r>
              <a:rPr lang="fr-FR" sz="1800" dirty="0" smtClean="0"/>
              <a:t>.</a:t>
            </a:r>
          </a:p>
          <a:p>
            <a:pPr lvl="0"/>
            <a:r>
              <a:rPr lang="fr-FR" sz="1800" b="1" dirty="0" smtClean="0"/>
              <a:t>2008 : </a:t>
            </a:r>
            <a:r>
              <a:rPr lang="fr-FR" sz="1800" dirty="0" smtClean="0"/>
              <a:t>le groupe annonce un bénéfice en baisse de 70%</a:t>
            </a:r>
          </a:p>
          <a:p>
            <a:pPr lvl="0"/>
            <a:r>
              <a:rPr lang="fr-FR" sz="1800" b="1" dirty="0" smtClean="0"/>
              <a:t>Septembre 2008</a:t>
            </a:r>
            <a:r>
              <a:rPr lang="fr-FR" sz="1800" dirty="0" smtClean="0"/>
              <a:t>: le groupe demande et reçoit l’approbation de la Réserve Fédérale (Fed) pour un changement de statut (il devient un holding compagnie) </a:t>
            </a:r>
          </a:p>
          <a:p>
            <a:pPr lvl="0"/>
            <a:r>
              <a:rPr lang="fr-FR" sz="1800" b="1" dirty="0" smtClean="0"/>
              <a:t>Avril 2010</a:t>
            </a:r>
            <a:r>
              <a:rPr lang="fr-FR" sz="1800" dirty="0" smtClean="0"/>
              <a:t>, la </a:t>
            </a:r>
            <a:r>
              <a:rPr lang="fr-FR" sz="1800" i="1" dirty="0" smtClean="0"/>
              <a:t>Securities and Exchange Commission</a:t>
            </a:r>
            <a:r>
              <a:rPr lang="fr-FR" sz="1800" dirty="0" smtClean="0"/>
              <a:t> poursuit Goldman Sachs et Fabrice </a:t>
            </a:r>
            <a:r>
              <a:rPr lang="fr-FR" sz="1800" dirty="0" err="1" smtClean="0"/>
              <a:t>Tourre</a:t>
            </a:r>
            <a:r>
              <a:rPr lang="fr-FR" sz="1800" dirty="0" smtClean="0"/>
              <a:t>, un de ses vice-présidents, pour fraude dans les événements entourant la crise des </a:t>
            </a:r>
            <a:r>
              <a:rPr lang="fr-FR" sz="1800" i="1" dirty="0" err="1" smtClean="0"/>
              <a:t>subprimes</a:t>
            </a:r>
            <a:endParaRPr lang="fr-FR" sz="1800" dirty="0" smtClean="0"/>
          </a:p>
          <a:p>
            <a:pPr>
              <a:buNone/>
            </a:pP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La Firme et la crise des </a:t>
            </a:r>
            <a:r>
              <a:rPr lang="fr-FR" dirty="0" err="1" smtClean="0">
                <a:solidFill>
                  <a:schemeClr val="accent6">
                    <a:lumMod val="75000"/>
                  </a:schemeClr>
                </a:solidFill>
              </a:rPr>
              <a:t>subprimes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pic>
        <p:nvPicPr>
          <p:cNvPr id="4" name="Image 3" descr="340654909_B977578498Z.1_20160115074023_000_G0C5VT1KN.2-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4941168"/>
            <a:ext cx="3054276" cy="1584176"/>
          </a:xfrm>
          <a:prstGeom prst="rect">
            <a:avLst/>
          </a:prstGeom>
        </p:spPr>
      </p:pic>
      <p:pic>
        <p:nvPicPr>
          <p:cNvPr id="5122" name="Picture 2" descr="https://www.my-esta.fr/images/actu/2-crise-des-subprim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941168"/>
            <a:ext cx="3312368" cy="1512168"/>
          </a:xfrm>
          <a:prstGeom prst="rect">
            <a:avLst/>
          </a:prstGeom>
          <a:noFill/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2"/>
          </p:nvPr>
        </p:nvSpPr>
        <p:spPr>
          <a:xfrm>
            <a:off x="3556000" y="6534150"/>
            <a:ext cx="2895600" cy="365125"/>
          </a:xfrm>
        </p:spPr>
        <p:txBody>
          <a:bodyPr/>
          <a:lstStyle/>
          <a:p>
            <a:r>
              <a:rPr lang="en-US" dirty="0" smtClean="0"/>
              <a:t>13/04/2016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714480" y="1827213"/>
            <a:ext cx="6602434" cy="4321175"/>
          </a:xfrm>
        </p:spPr>
        <p:txBody>
          <a:bodyPr>
            <a:normAutofit/>
          </a:bodyPr>
          <a:lstStyle/>
          <a:p>
            <a:r>
              <a:rPr lang="fr-FR" sz="1800" b="1" dirty="0" smtClean="0"/>
              <a:t>En mai 2010</a:t>
            </a:r>
            <a:r>
              <a:rPr lang="fr-FR" sz="1800" dirty="0" smtClean="0"/>
              <a:t>, le Département de la Justice des États-Unis a ouvert une enquête pénale sur Goldman Sachs au sujet de vente de titres adossés à des crédits hypothécaires à risque.</a:t>
            </a:r>
          </a:p>
          <a:p>
            <a:pPr lvl="0"/>
            <a:endParaRPr lang="fr-FR" sz="1800" b="1" dirty="0" smtClean="0"/>
          </a:p>
          <a:p>
            <a:pPr lvl="0"/>
            <a:r>
              <a:rPr lang="fr-FR" sz="1800" b="1" dirty="0" smtClean="0"/>
              <a:t>Le 2 septembre 2011</a:t>
            </a:r>
            <a:r>
              <a:rPr lang="fr-FR" sz="1800" dirty="0" smtClean="0"/>
              <a:t>, le gouvernement des États-Unis entame des poursuites judiciaires contre Goldman Sachs pour son rôle dans la crise des </a:t>
            </a:r>
            <a:r>
              <a:rPr lang="fr-FR" sz="1800" dirty="0" err="1" smtClean="0"/>
              <a:t>subprimes</a:t>
            </a:r>
            <a:endParaRPr lang="fr-FR" sz="1800" dirty="0" smtClean="0"/>
          </a:p>
          <a:p>
            <a:pPr lvl="0"/>
            <a:r>
              <a:rPr lang="fr-FR" sz="1800" b="1" dirty="0" smtClean="0"/>
              <a:t>octobre 2011, </a:t>
            </a:r>
            <a:r>
              <a:rPr lang="fr-FR" sz="1800" i="1" dirty="0" smtClean="0"/>
              <a:t>La Tribune</a:t>
            </a:r>
            <a:r>
              <a:rPr lang="fr-FR" sz="1800" dirty="0" smtClean="0"/>
              <a:t> publie un article dans lequel elle soupçonne Goldman Sachs ainsi que d'autres gros acteurs du marché des matières premières de créer artificiellement, avec la complicité du </a:t>
            </a:r>
            <a:r>
              <a:rPr lang="fr-FR" sz="1800" i="1" dirty="0" smtClean="0"/>
              <a:t>London </a:t>
            </a:r>
            <a:r>
              <a:rPr lang="fr-FR" sz="1800" i="1" dirty="0" err="1" smtClean="0"/>
              <a:t>Metal</a:t>
            </a:r>
            <a:r>
              <a:rPr lang="fr-FR" sz="1800" i="1" dirty="0" smtClean="0"/>
              <a:t> Exchange</a:t>
            </a:r>
            <a:r>
              <a:rPr lang="fr-FR" sz="1800" dirty="0" smtClean="0"/>
              <a:t>, une pénurie de zinc et d'aluminium et ainsi spéculer à la hausse sur les cours</a:t>
            </a:r>
          </a:p>
          <a:p>
            <a:pPr>
              <a:buNone/>
            </a:pP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La Firme et la crise des </a:t>
            </a:r>
            <a:r>
              <a:rPr lang="fr-FR" dirty="0" err="1" smtClean="0">
                <a:solidFill>
                  <a:schemeClr val="accent6">
                    <a:lumMod val="75000"/>
                  </a:schemeClr>
                </a:solidFill>
              </a:rPr>
              <a:t>subprimes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714480" y="2157413"/>
            <a:ext cx="6602434" cy="4321175"/>
          </a:xfrm>
        </p:spPr>
        <p:txBody>
          <a:bodyPr>
            <a:normAutofit/>
          </a:bodyPr>
          <a:lstStyle/>
          <a:p>
            <a:pPr lvl="0"/>
            <a:r>
              <a:rPr lang="fr-FR" sz="1800" b="1" u="sng" dirty="0" smtClean="0"/>
              <a:t>Le 11/04/2016 </a:t>
            </a:r>
            <a:r>
              <a:rPr lang="fr-FR" sz="1800" dirty="0" smtClean="0"/>
              <a:t>: la banque GS vient d’écoper l’amende la plus importante de son histoire. La banque américaine a finalisé un accord de 5 milliards de dollar.</a:t>
            </a:r>
          </a:p>
          <a:p>
            <a:pPr lvl="0">
              <a:buNone/>
            </a:pPr>
            <a:endParaRPr lang="fr-FR" sz="900" dirty="0" smtClean="0"/>
          </a:p>
          <a:p>
            <a:pPr lvl="0"/>
            <a:r>
              <a:rPr lang="fr-FR" sz="1800" dirty="0" smtClean="0"/>
              <a:t>Malgré que la sanction soit sévère, GS a pu arrêter les poursuites pénales engagées par le ministre de finance, le bureau du procureur général de NEW YORK et les différentes agences de crédits. </a:t>
            </a:r>
          </a:p>
          <a:p>
            <a:pPr lvl="0">
              <a:buNone/>
            </a:pPr>
            <a:endParaRPr lang="fr-FR" sz="900" dirty="0" smtClean="0"/>
          </a:p>
          <a:p>
            <a:r>
              <a:rPr lang="fr-FR" sz="1800" dirty="0" smtClean="0"/>
              <a:t>Après JP Morgan, Bank of </a:t>
            </a:r>
            <a:r>
              <a:rPr lang="fr-FR" sz="1800" dirty="0" err="1" smtClean="0"/>
              <a:t>America</a:t>
            </a:r>
            <a:r>
              <a:rPr lang="fr-FR" sz="1800" dirty="0" smtClean="0"/>
              <a:t>, </a:t>
            </a:r>
            <a:r>
              <a:rPr lang="fr-FR" sz="1800" dirty="0" err="1" smtClean="0"/>
              <a:t>Citigroup</a:t>
            </a:r>
            <a:r>
              <a:rPr lang="fr-FR" sz="1800" dirty="0" smtClean="0"/>
              <a:t> et Morgan Stanley, Goldman Sachs est la dernière grande banque de Wall Street à solder ses comptes avec la justice. Elle est aussi celle qui a payé la plus petite amende, à l’exception de Morgan Stanley.</a:t>
            </a:r>
            <a:endParaRPr lang="fr-FR" sz="18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714480" y="1111232"/>
            <a:ext cx="6889968" cy="857232"/>
          </a:xfrm>
        </p:spPr>
        <p:txBody>
          <a:bodyPr>
            <a:normAutofit fontScale="90000"/>
          </a:bodyPr>
          <a:lstStyle/>
          <a:p>
            <a:r>
              <a:rPr lang="fr-FR" dirty="0" err="1" smtClean="0">
                <a:solidFill>
                  <a:schemeClr val="accent6">
                    <a:lumMod val="75000"/>
                  </a:schemeClr>
                </a:solidFill>
              </a:rPr>
              <a:t>Subprimes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 : Goldman Sachs écope d’une amende de 5 milliards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714480" y="2157413"/>
            <a:ext cx="6602434" cy="4321175"/>
          </a:xfrm>
        </p:spPr>
        <p:txBody>
          <a:bodyPr>
            <a:normAutofit/>
          </a:bodyPr>
          <a:lstStyle/>
          <a:p>
            <a:pPr>
              <a:buNone/>
            </a:pPr>
            <a:endParaRPr lang="fr-FR" sz="1800" dirty="0" smtClean="0"/>
          </a:p>
          <a:p>
            <a:pPr>
              <a:buNone/>
            </a:pPr>
            <a:r>
              <a:rPr lang="fr-FR" sz="1800" b="1" dirty="0" smtClean="0"/>
              <a:t>    </a:t>
            </a:r>
            <a:r>
              <a:rPr lang="fr-FR" sz="2000" b="1" u="sng" dirty="0" smtClean="0"/>
              <a:t>Cause de la sanction :</a:t>
            </a:r>
            <a:endParaRPr lang="fr-FR" sz="1800" b="1" u="sng" dirty="0" smtClean="0"/>
          </a:p>
          <a:p>
            <a:pPr>
              <a:buNone/>
            </a:pPr>
            <a:r>
              <a:rPr lang="fr-FR" sz="1800" b="1" dirty="0" smtClean="0"/>
              <a:t>    </a:t>
            </a:r>
            <a:r>
              <a:rPr lang="fr-FR" sz="1800" dirty="0" smtClean="0"/>
              <a:t> Le groupe bancaire est pourtant soupçonné d’avoir joué un rôle majeur dans la crise financière. Adepte des « </a:t>
            </a:r>
            <a:r>
              <a:rPr lang="fr-FR" sz="1800" dirty="0" err="1" smtClean="0"/>
              <a:t>subprimes</a:t>
            </a:r>
            <a:r>
              <a:rPr lang="fr-FR" sz="1800" dirty="0" smtClean="0"/>
              <a:t> », il est accusé d’avoir vendu un portefeuille </a:t>
            </a:r>
            <a:r>
              <a:rPr lang="fr-FR" sz="1800" dirty="0" err="1" smtClean="0"/>
              <a:t>titrisé</a:t>
            </a:r>
            <a:r>
              <a:rPr lang="fr-FR" sz="1800" dirty="0" smtClean="0"/>
              <a:t> de prêts hypothécaires (RMBS) c’est-à-dire des crédits immobiliers convertis en produits financiers ayant fait perdre des sommes monumentales aux acheteurs finaux.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714480" y="1111232"/>
            <a:ext cx="6889968" cy="857232"/>
          </a:xfrm>
        </p:spPr>
        <p:txBody>
          <a:bodyPr>
            <a:normAutofit fontScale="90000"/>
          </a:bodyPr>
          <a:lstStyle/>
          <a:p>
            <a:r>
              <a:rPr lang="fr-FR" dirty="0" err="1" smtClean="0">
                <a:solidFill>
                  <a:schemeClr val="accent6">
                    <a:lumMod val="75000"/>
                  </a:schemeClr>
                </a:solidFill>
              </a:rPr>
              <a:t>Subprimes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 : Goldman Sachs écope d’une amende de 5 milliards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714480" y="2030413"/>
            <a:ext cx="6602434" cy="43211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1800" b="1" dirty="0" smtClean="0"/>
              <a:t> </a:t>
            </a:r>
            <a:r>
              <a:rPr lang="fr-FR" sz="2000" b="1" u="sng" dirty="0" smtClean="0"/>
              <a:t>Une amende qui reste modeste</a:t>
            </a:r>
            <a:endParaRPr lang="fr-FR" sz="1800" u="sng" dirty="0" smtClean="0"/>
          </a:p>
          <a:p>
            <a:pPr lvl="0"/>
            <a:r>
              <a:rPr lang="fr-FR" sz="1800" dirty="0" smtClean="0"/>
              <a:t>L’amende reste faible au regard de ces concurrents ont dû acquitter pour les mêmes raisons. </a:t>
            </a:r>
          </a:p>
          <a:p>
            <a:pPr lvl="0"/>
            <a:r>
              <a:rPr lang="fr-FR" sz="1800" dirty="0" smtClean="0"/>
              <a:t>Dans le détail, Goldman Sachs écope d’une amende civile de 2,3 milliards de dollars. Mais les sommes destinées à dédommager les particuliers ne dépassent pas 1,8 milliard - là où Bank of </a:t>
            </a:r>
            <a:r>
              <a:rPr lang="fr-FR" sz="1800" dirty="0" err="1" smtClean="0"/>
              <a:t>America</a:t>
            </a:r>
            <a:r>
              <a:rPr lang="fr-FR" sz="1800" dirty="0" smtClean="0"/>
              <a:t> avait dû payer 7 milliards par exemple. </a:t>
            </a:r>
          </a:p>
          <a:p>
            <a:pPr lvl="0"/>
            <a:r>
              <a:rPr lang="fr-FR" sz="1800" dirty="0" smtClean="0"/>
              <a:t>Goldman Sachs devra néanmoins financer la réhabilitation de maisons et alléger la dette des ménages victimes de la crise. </a:t>
            </a:r>
          </a:p>
          <a:p>
            <a:r>
              <a:rPr lang="fr-FR" sz="1800" dirty="0" smtClean="0"/>
              <a:t>Au total, les banques américaines ont payé 110 milliards de dollars d’amendes au titre de la crise immobilière, selon un bilan établi le mois dernier par le « Wall Street Journal ». Les profits que ces banques ont générés depuis 2007 restent tout de même six fois supérieures (700 milliards de dollars).</a:t>
            </a:r>
            <a:endParaRPr lang="fr-FR" sz="18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714480" y="1111232"/>
            <a:ext cx="6889968" cy="857232"/>
          </a:xfrm>
        </p:spPr>
        <p:txBody>
          <a:bodyPr>
            <a:normAutofit fontScale="90000"/>
          </a:bodyPr>
          <a:lstStyle/>
          <a:p>
            <a:r>
              <a:rPr lang="fr-FR" dirty="0" err="1" smtClean="0">
                <a:solidFill>
                  <a:schemeClr val="accent6">
                    <a:lumMod val="75000"/>
                  </a:schemeClr>
                </a:solidFill>
              </a:rPr>
              <a:t>Subprimes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 : Goldman Sachs écope d’une amende de 5 milliards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fr-FR" dirty="0" smtClean="0"/>
          </a:p>
          <a:p>
            <a:pPr algn="ctr">
              <a:buNone/>
            </a:pPr>
            <a:endParaRPr lang="fr-FR" dirty="0" smtClean="0"/>
          </a:p>
          <a:p>
            <a:pPr algn="ctr">
              <a:buNone/>
            </a:pPr>
            <a:r>
              <a:rPr lang="fr-FR" sz="4400" b="1" dirty="0" smtClean="0">
                <a:latin typeface="Aharoni" pitchFamily="2" charset="-79"/>
                <a:cs typeface="Aharoni" pitchFamily="2" charset="-79"/>
              </a:rPr>
              <a:t>MERCI POUR VOTRE ATTENTION</a:t>
            </a:r>
            <a:endParaRPr lang="fr-FR" sz="4400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CD679E-4CBD-4596-90B1-4D5738995340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Sourire 4"/>
          <p:cNvSpPr/>
          <p:nvPr/>
        </p:nvSpPr>
        <p:spPr>
          <a:xfrm>
            <a:off x="4355976" y="4293096"/>
            <a:ext cx="1008112" cy="1008112"/>
          </a:xfrm>
          <a:prstGeom prst="smileyFac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13/04/2016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Mosaic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46603</TotalTime>
  <Words>344</Words>
  <Application>Microsoft Office PowerPoint</Application>
  <PresentationFormat>Affichage à l'écran 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9</vt:i4>
      </vt:variant>
    </vt:vector>
  </HeadingPairs>
  <TitlesOfParts>
    <vt:vector size="11" baseType="lpstr">
      <vt:lpstr>BlueMosaic template</vt:lpstr>
      <vt:lpstr>Blank</vt:lpstr>
      <vt:lpstr>Subprimes : Goldman Sachs écope d’une amende de 5 milliards</vt:lpstr>
      <vt:lpstr>plan</vt:lpstr>
      <vt:lpstr>présentation de la banque Goldman Sachs </vt:lpstr>
      <vt:lpstr>La Firme et la crise des subprimes  </vt:lpstr>
      <vt:lpstr>La Firme et la crise des subprimes  </vt:lpstr>
      <vt:lpstr>Subprimes : Goldman Sachs écope d’une amende de 5 milliards </vt:lpstr>
      <vt:lpstr>Subprimes : Goldman Sachs écope d’une amende de 5 milliards </vt:lpstr>
      <vt:lpstr>Subprimes : Goldman Sachs écope d’une amende de 5 milliards </vt:lpstr>
      <vt:lpstr>Diapositive 9</vt:lpstr>
    </vt:vector>
  </TitlesOfParts>
  <Company>showeet.com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MosaicTemplate</dc:title>
  <dc:creator>showeet.com</dc:creator>
  <dc:description>© Copyright Showeet.com</dc:description>
  <cp:lastModifiedBy>Utilisateur</cp:lastModifiedBy>
  <cp:revision>25</cp:revision>
  <dcterms:created xsi:type="dcterms:W3CDTF">2011-05-09T14:18:21Z</dcterms:created>
  <dcterms:modified xsi:type="dcterms:W3CDTF">2016-04-14T13:56:03Z</dcterms:modified>
  <cp:category>Templates</cp:category>
</cp:coreProperties>
</file>